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4"/>
  </p:sldMasterIdLst>
  <p:notesMasterIdLst>
    <p:notesMasterId r:id="rId21"/>
  </p:notesMasterIdLst>
  <p:handoutMasterIdLst>
    <p:handoutMasterId r:id="rId22"/>
  </p:handoutMasterIdLst>
  <p:sldIdLst>
    <p:sldId id="258" r:id="rId5"/>
    <p:sldId id="277" r:id="rId6"/>
    <p:sldId id="291" r:id="rId7"/>
    <p:sldId id="268" r:id="rId8"/>
    <p:sldId id="292" r:id="rId9"/>
    <p:sldId id="293" r:id="rId10"/>
    <p:sldId id="294" r:id="rId11"/>
    <p:sldId id="295" r:id="rId12"/>
    <p:sldId id="296" r:id="rId13"/>
    <p:sldId id="297" r:id="rId14"/>
    <p:sldId id="298" r:id="rId15"/>
    <p:sldId id="299" r:id="rId16"/>
    <p:sldId id="300" r:id="rId17"/>
    <p:sldId id="301" r:id="rId18"/>
    <p:sldId id="278" r:id="rId19"/>
    <p:sldId id="290" r:id="rId20"/>
  </p:sldIdLst>
  <p:sldSz cx="17640300" cy="882015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Twinkl" panose="020B0604020202020204" charset="0"/>
      <p:regular r:id="rId29"/>
      <p:bold r:id="rId30"/>
    </p:embeddedFont>
    <p:embeddedFont>
      <p:font typeface="Twinkl SemiBold" charset="0"/>
      <p:bold r:id="rId31"/>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642" userDrawn="1">
          <p15:clr>
            <a:srgbClr val="A4A3A4"/>
          </p15:clr>
        </p15:guide>
        <p15:guide id="2" pos="5556">
          <p15:clr>
            <a:srgbClr val="A4A3A4"/>
          </p15:clr>
        </p15:guide>
        <p15:guide id="3" pos="408" userDrawn="1">
          <p15:clr>
            <a:srgbClr val="A4A3A4"/>
          </p15:clr>
        </p15:guide>
        <p15:guide id="4" orient="horz" pos="5111">
          <p15:clr>
            <a:srgbClr val="A4A3A4"/>
          </p15:clr>
        </p15:guide>
        <p15:guide id="5" pos="10682">
          <p15:clr>
            <a:srgbClr val="A4A3A4"/>
          </p15:clr>
        </p15:guide>
        <p15:guide id="6" orient="horz" pos="309">
          <p15:clr>
            <a:srgbClr val="A4A3A4"/>
          </p15:clr>
        </p15:guide>
        <p15:guide id="7" pos="607">
          <p15:clr>
            <a:srgbClr val="A4A3A4"/>
          </p15:clr>
        </p15:guide>
        <p15:guide id="8" orient="horz" pos="514">
          <p15:clr>
            <a:srgbClr val="A4A3A4"/>
          </p15:clr>
        </p15:guide>
        <p15:guide id="9" orient="horz" pos="4918">
          <p15:clr>
            <a:srgbClr val="A4A3A4"/>
          </p15:clr>
        </p15:guide>
        <p15:guide id="10" pos="1047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showGuides="1">
      <p:cViewPr varScale="1">
        <p:scale>
          <a:sx n="64" d="100"/>
          <a:sy n="64" d="100"/>
        </p:scale>
        <p:origin x="293" y="62"/>
      </p:cViewPr>
      <p:guideLst>
        <p:guide orient="horz" pos="2642"/>
        <p:guide pos="5556"/>
        <p:guide pos="408"/>
        <p:guide orient="horz" pos="5111"/>
        <p:guide pos="10682"/>
        <p:guide orient="horz" pos="309"/>
        <p:guide pos="607"/>
        <p:guide orient="horz" pos="514"/>
        <p:guide orient="horz" pos="4918"/>
        <p:guide pos="10477"/>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05/08/2021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05/08/2021</a:t>
            </a:fld>
            <a:endParaRPr lang="en-GB"/>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5038" y="1443483"/>
            <a:ext cx="13230225" cy="3070719"/>
          </a:xfrm>
        </p:spPr>
        <p:txBody>
          <a:bodyPr anchor="b"/>
          <a:lstStyle>
            <a:lvl1pPr algn="ctr">
              <a:defRPr sz="7717"/>
            </a:lvl1pPr>
          </a:lstStyle>
          <a:p>
            <a:r>
              <a:rPr lang="en-US"/>
              <a:t>Click to edit Master title style</a:t>
            </a:r>
            <a:endParaRPr lang="en-US" dirty="0"/>
          </a:p>
        </p:txBody>
      </p:sp>
      <p:sp>
        <p:nvSpPr>
          <p:cNvPr id="3" name="Subtitle 2"/>
          <p:cNvSpPr>
            <a:spLocks noGrp="1"/>
          </p:cNvSpPr>
          <p:nvPr>
            <p:ph type="subTitle" idx="1"/>
          </p:nvPr>
        </p:nvSpPr>
        <p:spPr>
          <a:xfrm>
            <a:off x="2205038" y="4632621"/>
            <a:ext cx="13230225" cy="2129494"/>
          </a:xfrm>
        </p:spPr>
        <p:txBody>
          <a:bodyPr/>
          <a:lstStyle>
            <a:lvl1pPr marL="0" indent="0" algn="ctr">
              <a:buNone/>
              <a:defRPr sz="3087"/>
            </a:lvl1pPr>
            <a:lvl2pPr marL="588005" indent="0" algn="ctr">
              <a:buNone/>
              <a:defRPr sz="2572"/>
            </a:lvl2pPr>
            <a:lvl3pPr marL="1176010" indent="0" algn="ctr">
              <a:buNone/>
              <a:defRPr sz="2315"/>
            </a:lvl3pPr>
            <a:lvl4pPr marL="1764015" indent="0" algn="ctr">
              <a:buNone/>
              <a:defRPr sz="2058"/>
            </a:lvl4pPr>
            <a:lvl5pPr marL="2352020" indent="0" algn="ctr">
              <a:buNone/>
              <a:defRPr sz="2058"/>
            </a:lvl5pPr>
            <a:lvl6pPr marL="2940025" indent="0" algn="ctr">
              <a:buNone/>
              <a:defRPr sz="2058"/>
            </a:lvl6pPr>
            <a:lvl7pPr marL="3528030" indent="0" algn="ctr">
              <a:buNone/>
              <a:defRPr sz="2058"/>
            </a:lvl7pPr>
            <a:lvl8pPr marL="4116034" indent="0" algn="ctr">
              <a:buNone/>
              <a:defRPr sz="2058"/>
            </a:lvl8pPr>
            <a:lvl9pPr marL="4704039" indent="0" algn="ctr">
              <a:buNone/>
              <a:defRPr sz="205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8/5/2021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8/5/2021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23840" y="469592"/>
            <a:ext cx="3803690" cy="74746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12771" y="469592"/>
            <a:ext cx="11190565" cy="74746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8/5/2021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882650" y="563563"/>
            <a:ext cx="15857538" cy="766286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736" dirty="0">
                <a:latin typeface="Twinkl" pitchFamily="50" charset="0"/>
              </a:rPr>
              <a:t> </a:t>
            </a:r>
          </a:p>
        </p:txBody>
      </p:sp>
      <p:sp>
        <p:nvSpPr>
          <p:cNvPr id="8" name="Title 5"/>
          <p:cNvSpPr>
            <a:spLocks noGrp="1"/>
          </p:cNvSpPr>
          <p:nvPr>
            <p:ph type="title"/>
          </p:nvPr>
        </p:nvSpPr>
        <p:spPr>
          <a:xfrm>
            <a:off x="882014" y="615912"/>
            <a:ext cx="15857894" cy="1278787"/>
          </a:xfrm>
          <a:prstGeom prst="rect">
            <a:avLst/>
          </a:prstGeom>
        </p:spPr>
        <p:txBody>
          <a:bodyPr>
            <a:noAutofit/>
          </a:bodyPr>
          <a:lstStyle>
            <a:lvl1pPr>
              <a:defRPr sz="46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763588" y="523875"/>
            <a:ext cx="16113125" cy="7772400"/>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57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8/5/2021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583" y="2198914"/>
            <a:ext cx="15214759" cy="3668937"/>
          </a:xfrm>
        </p:spPr>
        <p:txBody>
          <a:bodyPr anchor="b"/>
          <a:lstStyle>
            <a:lvl1pPr>
              <a:defRPr sz="7717"/>
            </a:lvl1pPr>
          </a:lstStyle>
          <a:p>
            <a:r>
              <a:rPr lang="en-US"/>
              <a:t>Click to edit Master title style</a:t>
            </a:r>
            <a:endParaRPr lang="en-US" dirty="0"/>
          </a:p>
        </p:txBody>
      </p:sp>
      <p:sp>
        <p:nvSpPr>
          <p:cNvPr id="3" name="Text Placeholder 2"/>
          <p:cNvSpPr>
            <a:spLocks noGrp="1"/>
          </p:cNvSpPr>
          <p:nvPr>
            <p:ph type="body" idx="1"/>
          </p:nvPr>
        </p:nvSpPr>
        <p:spPr>
          <a:xfrm>
            <a:off x="1203583" y="5902560"/>
            <a:ext cx="15214759" cy="1929407"/>
          </a:xfrm>
        </p:spPr>
        <p:txBody>
          <a:bodyPr/>
          <a:lstStyle>
            <a:lvl1pPr marL="0" indent="0">
              <a:buNone/>
              <a:defRPr sz="3087">
                <a:solidFill>
                  <a:schemeClr val="tx1">
                    <a:tint val="75000"/>
                  </a:schemeClr>
                </a:solidFill>
              </a:defRPr>
            </a:lvl1pPr>
            <a:lvl2pPr marL="588005" indent="0">
              <a:buNone/>
              <a:defRPr sz="2572">
                <a:solidFill>
                  <a:schemeClr val="tx1">
                    <a:tint val="75000"/>
                  </a:schemeClr>
                </a:solidFill>
              </a:defRPr>
            </a:lvl2pPr>
            <a:lvl3pPr marL="1176010" indent="0">
              <a:buNone/>
              <a:defRPr sz="2315">
                <a:solidFill>
                  <a:schemeClr val="tx1">
                    <a:tint val="75000"/>
                  </a:schemeClr>
                </a:solidFill>
              </a:defRPr>
            </a:lvl3pPr>
            <a:lvl4pPr marL="1764015" indent="0">
              <a:buNone/>
              <a:defRPr sz="2058">
                <a:solidFill>
                  <a:schemeClr val="tx1">
                    <a:tint val="75000"/>
                  </a:schemeClr>
                </a:solidFill>
              </a:defRPr>
            </a:lvl4pPr>
            <a:lvl5pPr marL="2352020" indent="0">
              <a:buNone/>
              <a:defRPr sz="2058">
                <a:solidFill>
                  <a:schemeClr val="tx1">
                    <a:tint val="75000"/>
                  </a:schemeClr>
                </a:solidFill>
              </a:defRPr>
            </a:lvl5pPr>
            <a:lvl6pPr marL="2940025" indent="0">
              <a:buNone/>
              <a:defRPr sz="2058">
                <a:solidFill>
                  <a:schemeClr val="tx1">
                    <a:tint val="75000"/>
                  </a:schemeClr>
                </a:solidFill>
              </a:defRPr>
            </a:lvl6pPr>
            <a:lvl7pPr marL="3528030" indent="0">
              <a:buNone/>
              <a:defRPr sz="2058">
                <a:solidFill>
                  <a:schemeClr val="tx1">
                    <a:tint val="75000"/>
                  </a:schemeClr>
                </a:solidFill>
              </a:defRPr>
            </a:lvl7pPr>
            <a:lvl8pPr marL="4116034" indent="0">
              <a:buNone/>
              <a:defRPr sz="2058">
                <a:solidFill>
                  <a:schemeClr val="tx1">
                    <a:tint val="75000"/>
                  </a:schemeClr>
                </a:solidFill>
              </a:defRPr>
            </a:lvl8pPr>
            <a:lvl9pPr marL="4704039" indent="0">
              <a:buNone/>
              <a:defRPr sz="20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8/5/2021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12770" y="2347957"/>
            <a:ext cx="7497128" cy="5596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30402" y="2347957"/>
            <a:ext cx="7497128" cy="5596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8/5/2021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5068" y="469592"/>
            <a:ext cx="15214759" cy="170482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15069" y="2162163"/>
            <a:ext cx="7462673"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Click to edit Master text styles</a:t>
            </a:r>
          </a:p>
        </p:txBody>
      </p:sp>
      <p:sp>
        <p:nvSpPr>
          <p:cNvPr id="4" name="Content Placeholder 3"/>
          <p:cNvSpPr>
            <a:spLocks noGrp="1"/>
          </p:cNvSpPr>
          <p:nvPr>
            <p:ph sz="half" idx="2"/>
          </p:nvPr>
        </p:nvSpPr>
        <p:spPr>
          <a:xfrm>
            <a:off x="1215069" y="3221805"/>
            <a:ext cx="7462673" cy="47387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30402" y="2162163"/>
            <a:ext cx="7499425"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Click to edit Master text styles</a:t>
            </a:r>
          </a:p>
        </p:txBody>
      </p:sp>
      <p:sp>
        <p:nvSpPr>
          <p:cNvPr id="6" name="Content Placeholder 5"/>
          <p:cNvSpPr>
            <a:spLocks noGrp="1"/>
          </p:cNvSpPr>
          <p:nvPr>
            <p:ph sz="quarter" idx="4"/>
          </p:nvPr>
        </p:nvSpPr>
        <p:spPr>
          <a:xfrm>
            <a:off x="8930402" y="3221805"/>
            <a:ext cx="7499425" cy="47387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8/5/2021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8/5/2021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8/5/2021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Content Placeholder 2"/>
          <p:cNvSpPr>
            <a:spLocks noGrp="1"/>
          </p:cNvSpPr>
          <p:nvPr>
            <p:ph idx="1"/>
          </p:nvPr>
        </p:nvSpPr>
        <p:spPr>
          <a:xfrm>
            <a:off x="7499425" y="1269939"/>
            <a:ext cx="8930402" cy="6268023"/>
          </a:xfrm>
        </p:spPr>
        <p:txBody>
          <a:bodyPr/>
          <a:lstStyle>
            <a:lvl1pPr>
              <a:defRPr sz="4116"/>
            </a:lvl1pPr>
            <a:lvl2pPr>
              <a:defRPr sz="3601"/>
            </a:lvl2pPr>
            <a:lvl3pPr>
              <a:defRPr sz="3087"/>
            </a:lvl3pPr>
            <a:lvl4pPr>
              <a:defRPr sz="2572"/>
            </a:lvl4pPr>
            <a:lvl5pPr>
              <a:defRPr sz="2572"/>
            </a:lvl5pPr>
            <a:lvl6pPr>
              <a:defRPr sz="2572"/>
            </a:lvl6pPr>
            <a:lvl7pPr>
              <a:defRPr sz="2572"/>
            </a:lvl7pPr>
            <a:lvl8pPr>
              <a:defRPr sz="2572"/>
            </a:lvl8pPr>
            <a:lvl9pPr>
              <a:defRPr sz="25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8/5/2021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9425" y="1269939"/>
            <a:ext cx="8930402" cy="6268023"/>
          </a:xfrm>
        </p:spPr>
        <p:txBody>
          <a:bodyPr rtlCol="0">
            <a:normAutofit/>
          </a:bodyPr>
          <a:lstStyle>
            <a:lvl1pPr marL="0" indent="0">
              <a:buNone/>
              <a:defRPr sz="4116"/>
            </a:lvl1pPr>
            <a:lvl2pPr marL="588005" indent="0">
              <a:buNone/>
              <a:defRPr sz="3601"/>
            </a:lvl2pPr>
            <a:lvl3pPr marL="1176010" indent="0">
              <a:buNone/>
              <a:defRPr sz="3087"/>
            </a:lvl3pPr>
            <a:lvl4pPr marL="1764015" indent="0">
              <a:buNone/>
              <a:defRPr sz="2572"/>
            </a:lvl4pPr>
            <a:lvl5pPr marL="2352020" indent="0">
              <a:buNone/>
              <a:defRPr sz="2572"/>
            </a:lvl5pPr>
            <a:lvl6pPr marL="2940025" indent="0">
              <a:buNone/>
              <a:defRPr sz="2572"/>
            </a:lvl6pPr>
            <a:lvl7pPr marL="3528030" indent="0">
              <a:buNone/>
              <a:defRPr sz="2572"/>
            </a:lvl7pPr>
            <a:lvl8pPr marL="4116034" indent="0">
              <a:buNone/>
              <a:defRPr sz="2572"/>
            </a:lvl8pPr>
            <a:lvl9pPr marL="4704039" indent="0">
              <a:buNone/>
              <a:defRPr sz="2572"/>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8/5/2021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2850" y="469900"/>
            <a:ext cx="152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12850" y="2347913"/>
            <a:ext cx="15214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12850" y="8175625"/>
            <a:ext cx="3968750" cy="468313"/>
          </a:xfrm>
          <a:prstGeom prst="rect">
            <a:avLst/>
          </a:prstGeom>
        </p:spPr>
        <p:txBody>
          <a:bodyPr vert="horz" lIns="91440" tIns="45720" rIns="91440" bIns="45720" rtlCol="0" anchor="ctr"/>
          <a:lstStyle>
            <a:lvl1pPr algn="l" defTabSz="1510940">
              <a:defRPr sz="1543">
                <a:solidFill>
                  <a:schemeClr val="tx1">
                    <a:tint val="75000"/>
                  </a:schemeClr>
                </a:solidFill>
              </a:defRPr>
            </a:lvl1pPr>
          </a:lstStyle>
          <a:p>
            <a:pPr>
              <a:defRPr/>
            </a:pPr>
            <a:fld id="{4DB9DE52-2268-4205-A194-14557303BE1B}" type="datetimeFigureOut">
              <a:rPr lang="en-US"/>
              <a:pPr>
                <a:defRPr/>
              </a:pPr>
              <a:t>8/5/2021</a:t>
            </a:fld>
            <a:endParaRPr lang="en-US"/>
          </a:p>
        </p:txBody>
      </p:sp>
      <p:sp>
        <p:nvSpPr>
          <p:cNvPr id="5" name="Footer Placeholder 4"/>
          <p:cNvSpPr>
            <a:spLocks noGrp="1"/>
          </p:cNvSpPr>
          <p:nvPr>
            <p:ph type="ftr" sz="quarter" idx="3"/>
          </p:nvPr>
        </p:nvSpPr>
        <p:spPr>
          <a:xfrm>
            <a:off x="5843588" y="8175625"/>
            <a:ext cx="5953125" cy="468313"/>
          </a:xfrm>
          <a:prstGeom prst="rect">
            <a:avLst/>
          </a:prstGeom>
        </p:spPr>
        <p:txBody>
          <a:bodyPr vert="horz" lIns="91440" tIns="45720" rIns="91440" bIns="45720" rtlCol="0" anchor="ctr"/>
          <a:lstStyle>
            <a:lvl1pPr algn="ctr" defTabSz="1510940">
              <a:defRPr sz="1543">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458700" y="8175625"/>
            <a:ext cx="3968750" cy="468313"/>
          </a:xfrm>
          <a:prstGeom prst="rect">
            <a:avLst/>
          </a:prstGeom>
        </p:spPr>
        <p:txBody>
          <a:bodyPr vert="horz" lIns="91440" tIns="45720" rIns="91440" bIns="45720" rtlCol="0" anchor="ctr"/>
          <a:lstStyle>
            <a:lvl1pPr algn="r" defTabSz="1510940">
              <a:defRPr sz="1543">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1174750" rtl="0" eaLnBrk="1" fontAlgn="base" hangingPunct="1">
        <a:lnSpc>
          <a:spcPct val="90000"/>
        </a:lnSpc>
        <a:spcBef>
          <a:spcPct val="0"/>
        </a:spcBef>
        <a:spcAft>
          <a:spcPct val="0"/>
        </a:spcAft>
        <a:defRPr sz="5600" kern="1200">
          <a:solidFill>
            <a:schemeClr val="tx1"/>
          </a:solidFill>
          <a:latin typeface="+mj-lt"/>
          <a:ea typeface="+mj-ea"/>
          <a:cs typeface="+mj-cs"/>
        </a:defRPr>
      </a:lvl1pPr>
      <a:lvl2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2pPr>
      <a:lvl3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3pPr>
      <a:lvl4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4pPr>
      <a:lvl5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5pPr>
      <a:lvl6pPr marL="4572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6pPr>
      <a:lvl7pPr marL="9144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7pPr>
      <a:lvl8pPr marL="13716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8pPr>
      <a:lvl9pPr marL="18288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9pPr>
    </p:titleStyle>
    <p:bodyStyle>
      <a:lvl1pPr marL="293688" indent="-293688" algn="l" defTabSz="1174750" rtl="0" eaLnBrk="1" fontAlgn="base" hangingPunct="1">
        <a:lnSpc>
          <a:spcPct val="90000"/>
        </a:lnSpc>
        <a:spcBef>
          <a:spcPts val="1288"/>
        </a:spcBef>
        <a:spcAft>
          <a:spcPct val="0"/>
        </a:spcAft>
        <a:buFont typeface="Arial" panose="020B0604020202020204" pitchFamily="34" charset="0"/>
        <a:buChar char="•"/>
        <a:defRPr sz="3600" kern="1200">
          <a:solidFill>
            <a:schemeClr val="tx1"/>
          </a:solidFill>
          <a:latin typeface="+mn-lt"/>
          <a:ea typeface="+mn-ea"/>
          <a:cs typeface="+mn-cs"/>
        </a:defRPr>
      </a:lvl1pPr>
      <a:lvl2pPr marL="881063" indent="-293688" algn="l" defTabSz="1174750" rtl="0" eaLnBrk="1" fontAlgn="base" hangingPunct="1">
        <a:lnSpc>
          <a:spcPct val="90000"/>
        </a:lnSpc>
        <a:spcBef>
          <a:spcPts val="638"/>
        </a:spcBef>
        <a:spcAft>
          <a:spcPct val="0"/>
        </a:spcAft>
        <a:buFont typeface="Arial" panose="020B0604020202020204" pitchFamily="34" charset="0"/>
        <a:buChar char="•"/>
        <a:defRPr sz="3000" kern="1200">
          <a:solidFill>
            <a:schemeClr val="tx1"/>
          </a:solidFill>
          <a:latin typeface="+mn-lt"/>
          <a:ea typeface="+mn-ea"/>
          <a:cs typeface="+mn-cs"/>
        </a:defRPr>
      </a:lvl2pPr>
      <a:lvl3pPr marL="1468438" indent="-293688" algn="l" defTabSz="1174750" rtl="0" eaLnBrk="1" fontAlgn="base" hangingPunct="1">
        <a:lnSpc>
          <a:spcPct val="90000"/>
        </a:lnSpc>
        <a:spcBef>
          <a:spcPts val="638"/>
        </a:spcBef>
        <a:spcAft>
          <a:spcPct val="0"/>
        </a:spcAft>
        <a:buFont typeface="Arial" panose="020B0604020202020204" pitchFamily="34" charset="0"/>
        <a:buChar char="•"/>
        <a:defRPr sz="2500" kern="1200">
          <a:solidFill>
            <a:schemeClr val="tx1"/>
          </a:solidFill>
          <a:latin typeface="+mn-lt"/>
          <a:ea typeface="+mn-ea"/>
          <a:cs typeface="+mn-cs"/>
        </a:defRPr>
      </a:lvl3pPr>
      <a:lvl4pPr marL="2057400"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4pPr>
      <a:lvl5pPr marL="2644775"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5pPr>
      <a:lvl6pPr marL="323402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6pPr>
      <a:lvl7pPr marL="382203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7pPr>
      <a:lvl8pPr marL="441003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8pPr>
      <a:lvl9pPr marL="499804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9pPr>
    </p:bodyStyle>
    <p:otherStyle>
      <a:defPPr>
        <a:defRPr lang="en-US"/>
      </a:defPPr>
      <a:lvl1pPr marL="0" algn="l" defTabSz="1176010" rtl="0" eaLnBrk="1" latinLnBrk="0" hangingPunct="1">
        <a:defRPr sz="2315" kern="1200">
          <a:solidFill>
            <a:schemeClr val="tx1"/>
          </a:solidFill>
          <a:latin typeface="+mn-lt"/>
          <a:ea typeface="+mn-ea"/>
          <a:cs typeface="+mn-cs"/>
        </a:defRPr>
      </a:lvl1pPr>
      <a:lvl2pPr marL="588005" algn="l" defTabSz="1176010" rtl="0" eaLnBrk="1" latinLnBrk="0" hangingPunct="1">
        <a:defRPr sz="2315" kern="1200">
          <a:solidFill>
            <a:schemeClr val="tx1"/>
          </a:solidFill>
          <a:latin typeface="+mn-lt"/>
          <a:ea typeface="+mn-ea"/>
          <a:cs typeface="+mn-cs"/>
        </a:defRPr>
      </a:lvl2pPr>
      <a:lvl3pPr marL="1176010" algn="l" defTabSz="1176010" rtl="0" eaLnBrk="1" latinLnBrk="0" hangingPunct="1">
        <a:defRPr sz="2315" kern="1200">
          <a:solidFill>
            <a:schemeClr val="tx1"/>
          </a:solidFill>
          <a:latin typeface="+mn-lt"/>
          <a:ea typeface="+mn-ea"/>
          <a:cs typeface="+mn-cs"/>
        </a:defRPr>
      </a:lvl3pPr>
      <a:lvl4pPr marL="1764015" algn="l" defTabSz="1176010" rtl="0" eaLnBrk="1" latinLnBrk="0" hangingPunct="1">
        <a:defRPr sz="2315" kern="1200">
          <a:solidFill>
            <a:schemeClr val="tx1"/>
          </a:solidFill>
          <a:latin typeface="+mn-lt"/>
          <a:ea typeface="+mn-ea"/>
          <a:cs typeface="+mn-cs"/>
        </a:defRPr>
      </a:lvl4pPr>
      <a:lvl5pPr marL="2352020" algn="l" defTabSz="1176010" rtl="0" eaLnBrk="1" latinLnBrk="0" hangingPunct="1">
        <a:defRPr sz="2315" kern="1200">
          <a:solidFill>
            <a:schemeClr val="tx1"/>
          </a:solidFill>
          <a:latin typeface="+mn-lt"/>
          <a:ea typeface="+mn-ea"/>
          <a:cs typeface="+mn-cs"/>
        </a:defRPr>
      </a:lvl5pPr>
      <a:lvl6pPr marL="2940025" algn="l" defTabSz="1176010" rtl="0" eaLnBrk="1" latinLnBrk="0" hangingPunct="1">
        <a:defRPr sz="2315" kern="1200">
          <a:solidFill>
            <a:schemeClr val="tx1"/>
          </a:solidFill>
          <a:latin typeface="+mn-lt"/>
          <a:ea typeface="+mn-ea"/>
          <a:cs typeface="+mn-cs"/>
        </a:defRPr>
      </a:lvl6pPr>
      <a:lvl7pPr marL="3528030" algn="l" defTabSz="1176010" rtl="0" eaLnBrk="1" latinLnBrk="0" hangingPunct="1">
        <a:defRPr sz="2315" kern="1200">
          <a:solidFill>
            <a:schemeClr val="tx1"/>
          </a:solidFill>
          <a:latin typeface="+mn-lt"/>
          <a:ea typeface="+mn-ea"/>
          <a:cs typeface="+mn-cs"/>
        </a:defRPr>
      </a:lvl7pPr>
      <a:lvl8pPr marL="4116034" algn="l" defTabSz="1176010" rtl="0" eaLnBrk="1" latinLnBrk="0" hangingPunct="1">
        <a:defRPr sz="2315" kern="1200">
          <a:solidFill>
            <a:schemeClr val="tx1"/>
          </a:solidFill>
          <a:latin typeface="+mn-lt"/>
          <a:ea typeface="+mn-ea"/>
          <a:cs typeface="+mn-cs"/>
        </a:defRPr>
      </a:lvl8pPr>
      <a:lvl9pPr marL="4704039" algn="l" defTabSz="1176010" rtl="0" eaLnBrk="1" latinLnBrk="0" hangingPunct="1">
        <a:defRPr sz="23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winkl.co.uk/resources/ks1-twinkl-originals-key-stage-1/twinkl-educational-publishing-fiction-story-books-story-primary-resources-english-key-stage-1/dont-forget-your-jumper-fiction-ks1-twinkl-originals" TargetMode="External"/><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twinkl.co.uk/resources/ks1-twinkl-originals-key-stage-1/twinkl-educational-publishing-fiction-story-books-story-primary-resources-english-key-stage-1/around-the-world-with-max-and-lemon-fiction-ks1-twinkl-originals" TargetMode="External"/><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hyperlink" Target="http://www.twinkl.co.uk/resources/ks1-twinkl-originals-key-stage-1/twinkl-educational-publishing-fiction-story-books-story-primary-resources-english-key-stage-1/dont-forget-your-jumper-fiction-ks1-twinkl-original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ECDAACB2-9E2F-419B-B253-F47F252AB202}"/>
              </a:ext>
            </a:extLst>
          </p:cNvPr>
          <p:cNvSpPr/>
          <p:nvPr/>
        </p:nvSpPr>
        <p:spPr>
          <a:xfrm>
            <a:off x="15603166" y="0"/>
            <a:ext cx="2037134" cy="1556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4">
            <a:extLst>
              <a:ext uri="{FF2B5EF4-FFF2-40B4-BE49-F238E27FC236}">
                <a16:creationId xmlns:a16="http://schemas.microsoft.com/office/drawing/2014/main" id="{988F995F-4C54-4A9E-A3EA-47256A8DB561}"/>
              </a:ext>
            </a:extLst>
          </p:cNvPr>
          <p:cNvSpPr>
            <a:spLocks noChangeArrowheads="1"/>
          </p:cNvSpPr>
          <p:nvPr/>
        </p:nvSpPr>
        <p:spPr bwMode="auto">
          <a:xfrm>
            <a:off x="529004" y="543754"/>
            <a:ext cx="6740475"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Grandma led Monty outside. </a:t>
            </a:r>
            <a:endParaRPr lang="en-GB" altLang="en-US" sz="1900" dirty="0">
              <a:latin typeface="Twinkl" pitchFamily="2" charset="0"/>
            </a:endParaRPr>
          </a:p>
        </p:txBody>
      </p:sp>
      <p:sp>
        <p:nvSpPr>
          <p:cNvPr id="14" name="Rectangle 4">
            <a:extLst>
              <a:ext uri="{FF2B5EF4-FFF2-40B4-BE49-F238E27FC236}">
                <a16:creationId xmlns:a16="http://schemas.microsoft.com/office/drawing/2014/main" id="{88C91E2E-68C5-4521-9721-7B9B538E5245}"/>
              </a:ext>
            </a:extLst>
          </p:cNvPr>
          <p:cNvSpPr>
            <a:spLocks noChangeArrowheads="1"/>
          </p:cNvSpPr>
          <p:nvPr/>
        </p:nvSpPr>
        <p:spPr bwMode="auto">
          <a:xfrm>
            <a:off x="9597036" y="543754"/>
            <a:ext cx="6658349" cy="106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That’s what Grandpa left you,” said Grandma. “Memories of all the time you spent together in this garden and everything he taught you along the way.”</a:t>
            </a:r>
            <a:endParaRPr lang="en-GB" altLang="en-US" sz="1900" dirty="0">
              <a:latin typeface="Twinkl" pitchFamily="2" charset="0"/>
            </a:endParaRPr>
          </a:p>
        </p:txBody>
      </p:sp>
      <p:sp>
        <p:nvSpPr>
          <p:cNvPr id="8" name="Rectangle 4">
            <a:extLst>
              <a:ext uri="{FF2B5EF4-FFF2-40B4-BE49-F238E27FC236}">
                <a16:creationId xmlns:a16="http://schemas.microsoft.com/office/drawing/2014/main" id="{63C4B7F8-39B9-4D41-838B-825413F9FBA7}"/>
              </a:ext>
            </a:extLst>
          </p:cNvPr>
          <p:cNvSpPr>
            <a:spLocks noChangeArrowheads="1"/>
          </p:cNvSpPr>
          <p:nvPr/>
        </p:nvSpPr>
        <p:spPr bwMode="auto">
          <a:xfrm>
            <a:off x="9597036" y="1654092"/>
            <a:ext cx="6658349" cy="47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I guess he did teach me a lot,” said Monty.</a:t>
            </a:r>
            <a:endParaRPr lang="en-GB" altLang="en-US" sz="1900" dirty="0">
              <a:latin typeface="Twinkl" pitchFamily="2" charset="0"/>
            </a:endParaRPr>
          </a:p>
        </p:txBody>
      </p:sp>
      <p:sp>
        <p:nvSpPr>
          <p:cNvPr id="7" name="Rectangle 4">
            <a:extLst>
              <a:ext uri="{FF2B5EF4-FFF2-40B4-BE49-F238E27FC236}">
                <a16:creationId xmlns:a16="http://schemas.microsoft.com/office/drawing/2014/main" id="{3D6129B6-463D-4F32-891E-5CBCB9792FF9}"/>
              </a:ext>
            </a:extLst>
          </p:cNvPr>
          <p:cNvSpPr>
            <a:spLocks noChangeArrowheads="1"/>
          </p:cNvSpPr>
          <p:nvPr/>
        </p:nvSpPr>
        <p:spPr bwMode="auto">
          <a:xfrm>
            <a:off x="529003" y="1076732"/>
            <a:ext cx="6740475"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She asked him questions about the plants and vegetables. She asked Monty to tell her everything he knew. </a:t>
            </a:r>
            <a:endParaRPr lang="en-GB" altLang="en-US" sz="1900" dirty="0">
              <a:latin typeface="Twinkl" pitchFamily="2" charset="0"/>
            </a:endParaRPr>
          </a:p>
        </p:txBody>
      </p:sp>
      <p:sp>
        <p:nvSpPr>
          <p:cNvPr id="11" name="Rectangle 4">
            <a:extLst>
              <a:ext uri="{FF2B5EF4-FFF2-40B4-BE49-F238E27FC236}">
                <a16:creationId xmlns:a16="http://schemas.microsoft.com/office/drawing/2014/main" id="{0CA7F965-EC33-4F4A-BAE5-1DA78298610A}"/>
              </a:ext>
            </a:extLst>
          </p:cNvPr>
          <p:cNvSpPr>
            <a:spLocks noChangeArrowheads="1"/>
          </p:cNvSpPr>
          <p:nvPr/>
        </p:nvSpPr>
        <p:spPr bwMode="auto">
          <a:xfrm>
            <a:off x="529003" y="1883197"/>
            <a:ext cx="6740475" cy="104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So he did. </a:t>
            </a:r>
            <a:endParaRPr lang="en-US" sz="1900" b="0" dirty="0">
              <a:effectLst/>
              <a:latin typeface="Twinkl" pitchFamily="2" charset="0"/>
            </a:endParaRPr>
          </a:p>
          <a:p>
            <a:br>
              <a:rPr lang="en-US" sz="1200" dirty="0"/>
            </a:br>
            <a:endParaRPr lang="en-GB" altLang="en-US" sz="1900" dirty="0">
              <a:latin typeface="Twinkl" pitchFamily="2" charset="0"/>
            </a:endParaRPr>
          </a:p>
        </p:txBody>
      </p:sp>
    </p:spTree>
    <p:extLst>
      <p:ext uri="{BB962C8B-B14F-4D97-AF65-F5344CB8AC3E}">
        <p14:creationId xmlns:p14="http://schemas.microsoft.com/office/powerpoint/2010/main" val="206899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4">
            <a:extLst>
              <a:ext uri="{FF2B5EF4-FFF2-40B4-BE49-F238E27FC236}">
                <a16:creationId xmlns:a16="http://schemas.microsoft.com/office/drawing/2014/main" id="{7A806D91-50FD-49AE-945A-BA51C52ACFB2}"/>
              </a:ext>
            </a:extLst>
          </p:cNvPr>
          <p:cNvSpPr>
            <a:spLocks noChangeArrowheads="1"/>
          </p:cNvSpPr>
          <p:nvPr/>
        </p:nvSpPr>
        <p:spPr bwMode="auto">
          <a:xfrm>
            <a:off x="9653655" y="554319"/>
            <a:ext cx="6956133" cy="106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dirty="0">
                <a:latin typeface="Twinkl" pitchFamily="2" charset="0"/>
              </a:rPr>
              <a:t>Monty thought about how happy it would make Grandma to see the daffodils again next year. He knew how sad she was about losing Grandpa and wanted to make her smile. </a:t>
            </a:r>
            <a:endParaRPr lang="en-GB" altLang="en-US" sz="1900" dirty="0">
              <a:latin typeface="Twinkl" pitchFamily="2" charset="0"/>
            </a:endParaRPr>
          </a:p>
        </p:txBody>
      </p:sp>
      <p:sp>
        <p:nvSpPr>
          <p:cNvPr id="14" name="Rectangle 4">
            <a:extLst>
              <a:ext uri="{FF2B5EF4-FFF2-40B4-BE49-F238E27FC236}">
                <a16:creationId xmlns:a16="http://schemas.microsoft.com/office/drawing/2014/main" id="{C4D19A40-17CE-43DB-83BA-8E449CF937A9}"/>
              </a:ext>
            </a:extLst>
          </p:cNvPr>
          <p:cNvSpPr>
            <a:spLocks noChangeArrowheads="1"/>
          </p:cNvSpPr>
          <p:nvPr/>
        </p:nvSpPr>
        <p:spPr bwMode="auto">
          <a:xfrm>
            <a:off x="638565" y="554319"/>
            <a:ext cx="6635201" cy="47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What’s your </a:t>
            </a:r>
            <a:r>
              <a:rPr lang="en-US" sz="1900" dirty="0" err="1">
                <a:latin typeface="Twinkl" pitchFamily="2" charset="0"/>
              </a:rPr>
              <a:t>favourite</a:t>
            </a:r>
            <a:r>
              <a:rPr lang="en-US" sz="1900" dirty="0">
                <a:latin typeface="Twinkl" pitchFamily="2" charset="0"/>
              </a:rPr>
              <a:t> memory of Grandpa?” asked Monty. </a:t>
            </a:r>
            <a:endParaRPr lang="en-GB" altLang="en-US" sz="1900" dirty="0">
              <a:latin typeface="Twinkl" pitchFamily="2" charset="0"/>
            </a:endParaRPr>
          </a:p>
        </p:txBody>
      </p:sp>
      <p:sp>
        <p:nvSpPr>
          <p:cNvPr id="8" name="Rectangle 4">
            <a:extLst>
              <a:ext uri="{FF2B5EF4-FFF2-40B4-BE49-F238E27FC236}">
                <a16:creationId xmlns:a16="http://schemas.microsoft.com/office/drawing/2014/main" id="{89938C16-7FA1-4E5F-83F9-53F2BB9895C3}"/>
              </a:ext>
            </a:extLst>
          </p:cNvPr>
          <p:cNvSpPr>
            <a:spLocks noChangeArrowheads="1"/>
          </p:cNvSpPr>
          <p:nvPr/>
        </p:nvSpPr>
        <p:spPr bwMode="auto">
          <a:xfrm>
            <a:off x="638565" y="1095042"/>
            <a:ext cx="6956133" cy="106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On the day we got married,” said Grandma, “he gave me a bunch of daffodils. Every year since then, he has planted them in our garden to make me smile.”</a:t>
            </a:r>
            <a:endParaRPr lang="en-GB" altLang="en-US" sz="1900" dirty="0">
              <a:latin typeface="Twinkl" pitchFamily="2" charset="0"/>
            </a:endParaRPr>
          </a:p>
        </p:txBody>
      </p:sp>
      <p:sp>
        <p:nvSpPr>
          <p:cNvPr id="11" name="Rectangle 4">
            <a:extLst>
              <a:ext uri="{FF2B5EF4-FFF2-40B4-BE49-F238E27FC236}">
                <a16:creationId xmlns:a16="http://schemas.microsoft.com/office/drawing/2014/main" id="{873E7D29-B018-4B4A-8A56-289F936931A1}"/>
              </a:ext>
            </a:extLst>
          </p:cNvPr>
          <p:cNvSpPr>
            <a:spLocks noChangeArrowheads="1"/>
          </p:cNvSpPr>
          <p:nvPr/>
        </p:nvSpPr>
        <p:spPr bwMode="auto">
          <a:xfrm>
            <a:off x="9653655" y="8018438"/>
            <a:ext cx="6956133"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sz="1900" dirty="0">
                <a:latin typeface="Twinkl" pitchFamily="2" charset="0"/>
              </a:rPr>
              <a:t>He sneaked outside...</a:t>
            </a:r>
            <a:endParaRPr lang="en-GB" altLang="en-US" sz="1900" dirty="0">
              <a:latin typeface="Twinkl" pitchFamily="2" charset="0"/>
            </a:endParaRPr>
          </a:p>
        </p:txBody>
      </p:sp>
    </p:spTree>
    <p:extLst>
      <p:ext uri="{BB962C8B-B14F-4D97-AF65-F5344CB8AC3E}">
        <p14:creationId xmlns:p14="http://schemas.microsoft.com/office/powerpoint/2010/main" val="376703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1192695" y="530294"/>
            <a:ext cx="6347791" cy="106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b="0" i="0" u="none" strike="noStrike" dirty="0">
                <a:effectLst/>
                <a:latin typeface="Twinkl" pitchFamily="2" charset="0"/>
              </a:rPr>
              <a:t>...and put on his wellies. He fetched the gardening tools from the shed. As he opened the door, he felt a rush of sadness. Everything made him think of Grandpa. </a:t>
            </a:r>
            <a:endParaRPr lang="en-GB" altLang="en-US" sz="1900" dirty="0">
              <a:latin typeface="Twinkl" pitchFamily="2" charset="0"/>
            </a:endParaRPr>
          </a:p>
        </p:txBody>
      </p:sp>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BF8042B-5C8F-4791-8A57-8859CE6D5AF8}"/>
              </a:ext>
            </a:extLst>
          </p:cNvPr>
          <p:cNvSpPr>
            <a:spLocks noChangeArrowheads="1"/>
          </p:cNvSpPr>
          <p:nvPr/>
        </p:nvSpPr>
        <p:spPr bwMode="auto">
          <a:xfrm>
            <a:off x="9538678" y="501644"/>
            <a:ext cx="5055705"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b="0" i="0" u="none" strike="noStrike" dirty="0">
                <a:solidFill>
                  <a:srgbClr val="000000"/>
                </a:solidFill>
                <a:effectLst/>
                <a:latin typeface="Twinkl" pitchFamily="2" charset="0"/>
              </a:rPr>
              <a:t>Monty spent the rest of the day digging, planting and watering.</a:t>
            </a:r>
            <a:endParaRPr lang="en-GB" altLang="en-US" sz="1900" dirty="0">
              <a:latin typeface="Twinkl" pitchFamily="2" charset="0"/>
            </a:endParaRPr>
          </a:p>
        </p:txBody>
      </p:sp>
    </p:spTree>
    <p:extLst>
      <p:ext uri="{BB962C8B-B14F-4D97-AF65-F5344CB8AC3E}">
        <p14:creationId xmlns:p14="http://schemas.microsoft.com/office/powerpoint/2010/main" val="367431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434670" y="1830358"/>
            <a:ext cx="7059745"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b="0" i="0" u="none" strike="noStrike" dirty="0">
                <a:solidFill>
                  <a:srgbClr val="000000"/>
                </a:solidFill>
                <a:effectLst/>
                <a:latin typeface="Twinkl" pitchFamily="2" charset="0"/>
              </a:rPr>
              <a:t>You wonderful boy,” she said. “Your Grandpa would have been so proud of you.”</a:t>
            </a:r>
            <a:endParaRPr lang="en-GB" altLang="en-US" sz="1900" dirty="0">
              <a:latin typeface="Twinkl" pitchFamily="2" charset="0"/>
            </a:endParaRPr>
          </a:p>
        </p:txBody>
      </p:sp>
      <p:sp>
        <p:nvSpPr>
          <p:cNvPr id="5" name="Rectangle 4">
            <a:extLst>
              <a:ext uri="{FF2B5EF4-FFF2-40B4-BE49-F238E27FC236}">
                <a16:creationId xmlns:a16="http://schemas.microsoft.com/office/drawing/2014/main" id="{265173A7-A174-4CFF-9F8D-DE5C1227B3DA}"/>
              </a:ext>
            </a:extLst>
          </p:cNvPr>
          <p:cNvSpPr>
            <a:spLocks noChangeArrowheads="1"/>
          </p:cNvSpPr>
          <p:nvPr/>
        </p:nvSpPr>
        <p:spPr bwMode="auto">
          <a:xfrm>
            <a:off x="537541" y="490538"/>
            <a:ext cx="6347791"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When spring came, Monty arrived at Grandma’s house with Dad and Daddy, as usual. </a:t>
            </a:r>
            <a:endParaRPr lang="en-GB" altLang="en-US" sz="2000" dirty="0">
              <a:latin typeface="Twinkl" pitchFamily="2" charset="0"/>
            </a:endParaRPr>
          </a:p>
        </p:txBody>
      </p:sp>
      <p:sp>
        <p:nvSpPr>
          <p:cNvPr id="6" name="Rectangle 5">
            <a:extLst>
              <a:ext uri="{FF2B5EF4-FFF2-40B4-BE49-F238E27FC236}">
                <a16:creationId xmlns:a16="http://schemas.microsoft.com/office/drawing/2014/main" id="{1EA6E61B-E64E-4D05-8BD7-0B553A1122DF}"/>
              </a:ext>
            </a:extLst>
          </p:cNvPr>
          <p:cNvSpPr>
            <a:spLocks noChangeArrowheads="1"/>
          </p:cNvSpPr>
          <p:nvPr/>
        </p:nvSpPr>
        <p:spPr bwMode="auto">
          <a:xfrm>
            <a:off x="9568898" y="490538"/>
            <a:ext cx="6890302" cy="137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Monty ran out to the garden as quickly as he could. There, in the middle of the lawn, was the most beautiful flowerbed full of bright yellow daffodils, swaying in the cool breeze. </a:t>
            </a:r>
            <a:br>
              <a:rPr lang="en-US" sz="1200" dirty="0"/>
            </a:br>
            <a:endParaRPr lang="en-GB" altLang="en-US" sz="2000" dirty="0">
              <a:latin typeface="Twinkl" pitchFamily="2" charset="0"/>
            </a:endParaRPr>
          </a:p>
        </p:txBody>
      </p:sp>
      <p:sp>
        <p:nvSpPr>
          <p:cNvPr id="10" name="Rectangle 9">
            <a:extLst>
              <a:ext uri="{FF2B5EF4-FFF2-40B4-BE49-F238E27FC236}">
                <a16:creationId xmlns:a16="http://schemas.microsoft.com/office/drawing/2014/main" id="{389E8448-4E4E-4ECE-8EE7-5AC62E05E40B}"/>
              </a:ext>
            </a:extLst>
          </p:cNvPr>
          <p:cNvSpPr>
            <a:spLocks noChangeArrowheads="1"/>
          </p:cNvSpPr>
          <p:nvPr/>
        </p:nvSpPr>
        <p:spPr bwMode="auto">
          <a:xfrm>
            <a:off x="537540" y="1301229"/>
            <a:ext cx="6663360" cy="47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Grandma was grinning and gave Monty the biggest hug ever. </a:t>
            </a:r>
            <a:endParaRPr lang="en-GB" altLang="en-US" sz="2000" dirty="0">
              <a:latin typeface="Twinkl" pitchFamily="2" charset="0"/>
            </a:endParaRPr>
          </a:p>
        </p:txBody>
      </p:sp>
    </p:spTree>
    <p:extLst>
      <p:ext uri="{BB962C8B-B14F-4D97-AF65-F5344CB8AC3E}">
        <p14:creationId xmlns:p14="http://schemas.microsoft.com/office/powerpoint/2010/main" val="39019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747966" y="6135964"/>
            <a:ext cx="6757987"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b="0" i="0" u="none" strike="noStrike" dirty="0">
                <a:solidFill>
                  <a:srgbClr val="000000"/>
                </a:solidFill>
                <a:effectLst/>
                <a:latin typeface="Twinkl" pitchFamily="2" charset="0"/>
              </a:rPr>
              <a:t>Don’t forget your jumper,” Grandma smiled. She handed him Grandpa’s jumper and Monty wiped a tear from his face.</a:t>
            </a:r>
            <a:endParaRPr lang="en-GB" altLang="en-US" sz="1900" dirty="0">
              <a:latin typeface="Twinkl" pitchFamily="2" charset="0"/>
            </a:endParaRPr>
          </a:p>
        </p:txBody>
      </p:sp>
      <p:sp>
        <p:nvSpPr>
          <p:cNvPr id="11" name="Rectangle 4">
            <a:extLst>
              <a:ext uri="{FF2B5EF4-FFF2-40B4-BE49-F238E27FC236}">
                <a16:creationId xmlns:a16="http://schemas.microsoft.com/office/drawing/2014/main" id="{79F6C1D7-ECC1-4898-9B6E-B7C2043B8801}"/>
              </a:ext>
            </a:extLst>
          </p:cNvPr>
          <p:cNvSpPr>
            <a:spLocks noChangeArrowheads="1"/>
          </p:cNvSpPr>
          <p:nvPr/>
        </p:nvSpPr>
        <p:spPr bwMode="auto">
          <a:xfrm>
            <a:off x="9835575" y="622254"/>
            <a:ext cx="6757987"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I remembered everything he taught me,” said Monty. “He was a good teacher.”</a:t>
            </a:r>
            <a:endParaRPr lang="en-GB" altLang="en-US" sz="1900" dirty="0">
              <a:latin typeface="Twinkl" pitchFamily="2" charset="0"/>
            </a:endParaRPr>
          </a:p>
        </p:txBody>
      </p:sp>
      <p:sp>
        <p:nvSpPr>
          <p:cNvPr id="5" name="Rectangle 4">
            <a:extLst>
              <a:ext uri="{FF2B5EF4-FFF2-40B4-BE49-F238E27FC236}">
                <a16:creationId xmlns:a16="http://schemas.microsoft.com/office/drawing/2014/main" id="{A5DF57C5-765A-49E6-A7F3-2027B8F8906A}"/>
              </a:ext>
            </a:extLst>
          </p:cNvPr>
          <p:cNvSpPr>
            <a:spLocks noChangeArrowheads="1"/>
          </p:cNvSpPr>
          <p:nvPr/>
        </p:nvSpPr>
        <p:spPr bwMode="auto">
          <a:xfrm>
            <a:off x="747966" y="6949122"/>
            <a:ext cx="6885286"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b="0" i="0" u="none" strike="noStrike" dirty="0">
                <a:solidFill>
                  <a:srgbClr val="000000"/>
                </a:solidFill>
                <a:effectLst/>
                <a:latin typeface="Twinkl" pitchFamily="2" charset="0"/>
              </a:rPr>
              <a:t>They bloomed a few days ago and made me think of Grandpa,” said Grandma. “Thank you, Monty.”</a:t>
            </a:r>
            <a:endParaRPr lang="en-GB" altLang="en-US" sz="1900" dirty="0">
              <a:latin typeface="Twinkl" pitchFamily="2" charset="0"/>
            </a:endParaRPr>
          </a:p>
        </p:txBody>
      </p:sp>
      <p:sp>
        <p:nvSpPr>
          <p:cNvPr id="6" name="Rectangle 4">
            <a:extLst>
              <a:ext uri="{FF2B5EF4-FFF2-40B4-BE49-F238E27FC236}">
                <a16:creationId xmlns:a16="http://schemas.microsoft.com/office/drawing/2014/main" id="{87F19D97-C6D6-46DE-B578-26EA428957B3}"/>
              </a:ext>
            </a:extLst>
          </p:cNvPr>
          <p:cNvSpPr>
            <a:spLocks noChangeArrowheads="1"/>
          </p:cNvSpPr>
          <p:nvPr/>
        </p:nvSpPr>
        <p:spPr bwMode="auto">
          <a:xfrm>
            <a:off x="9835574" y="1436246"/>
            <a:ext cx="6757987"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The memories we made together will always be with us,” said Grandma. “And that’s why Grandpa will be too.”</a:t>
            </a:r>
            <a:endParaRPr lang="en-GB" altLang="en-US" sz="1900" dirty="0">
              <a:latin typeface="Twinkl" pitchFamily="2" charset="0"/>
            </a:endParaRPr>
          </a:p>
        </p:txBody>
      </p:sp>
    </p:spTree>
    <p:extLst>
      <p:ext uri="{BB962C8B-B14F-4D97-AF65-F5344CB8AC3E}">
        <p14:creationId xmlns:p14="http://schemas.microsoft.com/office/powerpoint/2010/main" val="236253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FD8118D-CD95-42E3-A817-86D170FCE899}"/>
              </a:ext>
            </a:extLst>
          </p:cNvPr>
          <p:cNvSpPr/>
          <p:nvPr/>
        </p:nvSpPr>
        <p:spPr>
          <a:xfrm>
            <a:off x="7801583" y="3631862"/>
            <a:ext cx="2037134" cy="1556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74B91B62-CB44-476F-ACEB-136354742D61}"/>
              </a:ext>
            </a:extLst>
          </p:cNvPr>
          <p:cNvSpPr/>
          <p:nvPr/>
        </p:nvSpPr>
        <p:spPr>
          <a:xfrm>
            <a:off x="15603166" y="0"/>
            <a:ext cx="2037134" cy="1556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664281" y="567537"/>
            <a:ext cx="6970960" cy="164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b="0" i="0" u="none" strike="noStrike" dirty="0">
                <a:solidFill>
                  <a:srgbClr val="000000"/>
                </a:solidFill>
                <a:effectLst/>
                <a:latin typeface="Twinkl" pitchFamily="2" charset="0"/>
              </a:rPr>
              <a:t>Monty arrived at his grandparents’ house with Dad and Daddy, like he did every Saturday. He gave Grandma a hug, then headed out to find Grandpa in the garden. On the way out, he passed Grandpa’s chair and picked up the soft knitted jumper resting on the arm.</a:t>
            </a:r>
            <a:endParaRPr lang="en-GB" altLang="en-US" sz="1900" dirty="0">
              <a:latin typeface="Twinkl" pitchFamily="2" charset="0"/>
            </a:endParaRPr>
          </a:p>
        </p:txBody>
      </p:sp>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4A602E9-4F6C-476D-9ADC-68AAC88017AA}"/>
              </a:ext>
            </a:extLst>
          </p:cNvPr>
          <p:cNvGrpSpPr/>
          <p:nvPr/>
        </p:nvGrpSpPr>
        <p:grpSpPr>
          <a:xfrm>
            <a:off x="9398253" y="567537"/>
            <a:ext cx="6757987" cy="1279459"/>
            <a:chOff x="9398253" y="567537"/>
            <a:chExt cx="6757987" cy="1279459"/>
          </a:xfrm>
        </p:grpSpPr>
        <p:sp>
          <p:nvSpPr>
            <p:cNvPr id="11" name="Rectangle 4">
              <a:extLst>
                <a:ext uri="{FF2B5EF4-FFF2-40B4-BE49-F238E27FC236}">
                  <a16:creationId xmlns:a16="http://schemas.microsoft.com/office/drawing/2014/main" id="{79F6C1D7-ECC1-4898-9B6E-B7C2043B8801}"/>
                </a:ext>
              </a:extLst>
            </p:cNvPr>
            <p:cNvSpPr>
              <a:spLocks noChangeArrowheads="1"/>
            </p:cNvSpPr>
            <p:nvPr/>
          </p:nvSpPr>
          <p:spPr bwMode="auto">
            <a:xfrm>
              <a:off x="9398253" y="567537"/>
              <a:ext cx="6757987"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Don’t forget your jumper!” Monty called, running across the lawn. </a:t>
              </a:r>
              <a:endParaRPr lang="en-GB" altLang="en-US" sz="1900" dirty="0">
                <a:latin typeface="Twinkl" pitchFamily="2" charset="0"/>
              </a:endParaRPr>
            </a:p>
          </p:txBody>
        </p:sp>
        <p:sp>
          <p:nvSpPr>
            <p:cNvPr id="12" name="Rectangle 4">
              <a:extLst>
                <a:ext uri="{FF2B5EF4-FFF2-40B4-BE49-F238E27FC236}">
                  <a16:creationId xmlns:a16="http://schemas.microsoft.com/office/drawing/2014/main" id="{02C58BE6-3FF7-469E-88C7-899109BB006F}"/>
                </a:ext>
              </a:extLst>
            </p:cNvPr>
            <p:cNvSpPr>
              <a:spLocks noChangeArrowheads="1"/>
            </p:cNvSpPr>
            <p:nvPr/>
          </p:nvSpPr>
          <p:spPr bwMode="auto">
            <a:xfrm>
              <a:off x="9398253" y="1367600"/>
              <a:ext cx="6757987" cy="47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Thanks!” said Grandpa. “It’s chilly out today.” </a:t>
              </a:r>
              <a:endParaRPr lang="en-GB" altLang="en-US" sz="1900" dirty="0">
                <a:latin typeface="Twinkl" pitchFamily="2" charset="0"/>
              </a:endParaRPr>
            </a:p>
          </p:txBody>
        </p:sp>
      </p:grpSp>
    </p:spTree>
    <p:extLst>
      <p:ext uri="{BB962C8B-B14F-4D97-AF65-F5344CB8AC3E}">
        <p14:creationId xmlns:p14="http://schemas.microsoft.com/office/powerpoint/2010/main" val="328573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4">
            <a:extLst>
              <a:ext uri="{FF2B5EF4-FFF2-40B4-BE49-F238E27FC236}">
                <a16:creationId xmlns:a16="http://schemas.microsoft.com/office/drawing/2014/main" id="{79F6C1D7-ECC1-4898-9B6E-B7C2043B8801}"/>
              </a:ext>
            </a:extLst>
          </p:cNvPr>
          <p:cNvSpPr>
            <a:spLocks noChangeArrowheads="1"/>
          </p:cNvSpPr>
          <p:nvPr/>
        </p:nvSpPr>
        <p:spPr bwMode="auto">
          <a:xfrm>
            <a:off x="9801285" y="573903"/>
            <a:ext cx="6212807" cy="164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Are we planting the daffodil bulbs soon?” Monty asked.</a:t>
            </a:r>
          </a:p>
          <a:p>
            <a:pPr marL="97200" indent="-457200"/>
            <a:endParaRPr lang="en-GB" altLang="en-US" sz="1900" dirty="0">
              <a:latin typeface="Twinkl" pitchFamily="2" charset="0"/>
            </a:endParaRPr>
          </a:p>
          <a:p>
            <a:pPr marL="97200" indent="-457200"/>
            <a:r>
              <a:rPr lang="en-GB" altLang="en-US" sz="1900" dirty="0">
                <a:latin typeface="Twinkl" pitchFamily="2" charset="0"/>
              </a:rPr>
              <a:t>“</a:t>
            </a:r>
            <a:r>
              <a:rPr lang="en-US" sz="1900" dirty="0">
                <a:latin typeface="Twinkl" pitchFamily="2" charset="0"/>
              </a:rPr>
              <a:t>Give it a few more weeks,” said Grandpa, handing him a gardening fork. “We need to get these weeds out first.”</a:t>
            </a:r>
            <a:br>
              <a:rPr lang="en-GB" altLang="en-US" sz="1900" dirty="0">
                <a:latin typeface="Twinkl" pitchFamily="2" charset="0"/>
              </a:rPr>
            </a:br>
            <a:endParaRPr lang="en-GB" altLang="en-US" sz="1900" dirty="0">
              <a:latin typeface="Twinkl" pitchFamily="2" charset="0"/>
            </a:endParaRPr>
          </a:p>
        </p:txBody>
      </p:sp>
      <p:sp>
        <p:nvSpPr>
          <p:cNvPr id="5" name="Rectangle 4">
            <a:extLst>
              <a:ext uri="{FF2B5EF4-FFF2-40B4-BE49-F238E27FC236}">
                <a16:creationId xmlns:a16="http://schemas.microsoft.com/office/drawing/2014/main" id="{369DB747-8E2F-414E-B8C7-20557DB41E13}"/>
              </a:ext>
            </a:extLst>
          </p:cNvPr>
          <p:cNvSpPr>
            <a:spLocks noChangeArrowheads="1"/>
          </p:cNvSpPr>
          <p:nvPr/>
        </p:nvSpPr>
        <p:spPr bwMode="auto">
          <a:xfrm>
            <a:off x="764832" y="689320"/>
            <a:ext cx="6744678" cy="13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b="0" i="0" u="none" strike="noStrike" dirty="0">
                <a:solidFill>
                  <a:srgbClr val="000000"/>
                </a:solidFill>
                <a:effectLst/>
                <a:latin typeface="Twinkl" pitchFamily="2" charset="0"/>
              </a:rPr>
              <a:t>Grandpa knew everything about gardening. Monty loved learning the names of the plants and getting his hands dirty in the vegetable patch. Best of all, he loved seeing the daffodils come out in spring. </a:t>
            </a:r>
            <a:endParaRPr lang="en-GB" altLang="en-US" sz="1900" dirty="0">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685317" y="6899258"/>
            <a:ext cx="6933478"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b="0" i="0" u="none" strike="noStrike" dirty="0">
                <a:solidFill>
                  <a:srgbClr val="000000"/>
                </a:solidFill>
                <a:effectLst/>
                <a:latin typeface="Twinkl" pitchFamily="2" charset="0"/>
              </a:rPr>
              <a:t>The next week, Monty arrived, ready for gardening. “Don’t forget your jumper!” he said. </a:t>
            </a:r>
            <a:endParaRPr lang="en-GB" altLang="en-US" sz="1900" dirty="0">
              <a:latin typeface="Twinkl" pitchFamily="2" charset="0"/>
            </a:endParaRPr>
          </a:p>
        </p:txBody>
      </p:sp>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575174" y="7778392"/>
            <a:ext cx="7016603"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b="0" i="0" u="none" strike="noStrike" dirty="0">
                <a:solidFill>
                  <a:srgbClr val="000000"/>
                </a:solidFill>
                <a:effectLst/>
                <a:latin typeface="Twinkl" pitchFamily="2" charset="0"/>
              </a:rPr>
              <a:t>What would I do without you?” shivered Grandpa. </a:t>
            </a:r>
            <a:br>
              <a:rPr lang="en-GB" altLang="en-US" sz="2000" dirty="0">
                <a:latin typeface="Twinkl" pitchFamily="2" charset="0"/>
              </a:rPr>
            </a:br>
            <a:endParaRPr lang="en-GB" altLang="en-US" sz="2000" dirty="0">
              <a:latin typeface="Twinkl" pitchFamily="2" charset="0"/>
            </a:endParaRPr>
          </a:p>
        </p:txBody>
      </p:sp>
      <p:sp>
        <p:nvSpPr>
          <p:cNvPr id="6" name="Rectangle 4">
            <a:extLst>
              <a:ext uri="{FF2B5EF4-FFF2-40B4-BE49-F238E27FC236}">
                <a16:creationId xmlns:a16="http://schemas.microsoft.com/office/drawing/2014/main" id="{A7D53DE0-A13B-4698-AC2D-041A7ADB3837}"/>
              </a:ext>
            </a:extLst>
          </p:cNvPr>
          <p:cNvSpPr>
            <a:spLocks noChangeArrowheads="1"/>
          </p:cNvSpPr>
          <p:nvPr/>
        </p:nvSpPr>
        <p:spPr bwMode="auto">
          <a:xfrm>
            <a:off x="9463076" y="586769"/>
            <a:ext cx="7016603"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b="0" i="0" u="none" strike="noStrike" dirty="0">
                <a:solidFill>
                  <a:srgbClr val="000000"/>
                </a:solidFill>
                <a:effectLst/>
                <a:latin typeface="Twinkl" pitchFamily="2" charset="0"/>
              </a:rPr>
              <a:t>Maybe we could plant the daffodil bulbs today,” suggested Monty</a:t>
            </a:r>
            <a:r>
              <a:rPr lang="en-US" sz="2000" b="0" i="0" u="none" strike="noStrike" dirty="0">
                <a:solidFill>
                  <a:srgbClr val="000000"/>
                </a:solidFill>
                <a:effectLst/>
                <a:latin typeface="Twinkl" pitchFamily="2" charset="0"/>
              </a:rPr>
              <a:t>. </a:t>
            </a:r>
            <a:endParaRPr lang="en-GB" altLang="en-US" sz="2000" dirty="0">
              <a:latin typeface="Twinkl" pitchFamily="2" charset="0"/>
            </a:endParaRPr>
          </a:p>
        </p:txBody>
      </p:sp>
      <p:sp>
        <p:nvSpPr>
          <p:cNvPr id="13" name="Rectangle 4">
            <a:extLst>
              <a:ext uri="{FF2B5EF4-FFF2-40B4-BE49-F238E27FC236}">
                <a16:creationId xmlns:a16="http://schemas.microsoft.com/office/drawing/2014/main" id="{5F9A1BAE-C474-4203-8347-45071D0D6948}"/>
              </a:ext>
            </a:extLst>
          </p:cNvPr>
          <p:cNvSpPr>
            <a:spLocks noChangeArrowheads="1"/>
          </p:cNvSpPr>
          <p:nvPr/>
        </p:nvSpPr>
        <p:spPr bwMode="auto">
          <a:xfrm>
            <a:off x="9577376" y="2290020"/>
            <a:ext cx="7016603"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sz="1900" b="0" i="0" u="none" strike="noStrike" dirty="0">
                <a:solidFill>
                  <a:srgbClr val="000000"/>
                </a:solidFill>
                <a:effectLst/>
                <a:latin typeface="Twinkl" pitchFamily="2" charset="0"/>
              </a:rPr>
              <a:t>Monty grinned with excitement. </a:t>
            </a:r>
            <a:endParaRPr lang="en-GB" altLang="en-US" sz="1900" dirty="0">
              <a:latin typeface="Twinkl" pitchFamily="2" charset="0"/>
            </a:endParaRPr>
          </a:p>
        </p:txBody>
      </p:sp>
      <p:sp>
        <p:nvSpPr>
          <p:cNvPr id="15" name="Rectangle 4">
            <a:extLst>
              <a:ext uri="{FF2B5EF4-FFF2-40B4-BE49-F238E27FC236}">
                <a16:creationId xmlns:a16="http://schemas.microsoft.com/office/drawing/2014/main" id="{7D99AC8D-3FC3-4190-A22A-24E86735C384}"/>
              </a:ext>
            </a:extLst>
          </p:cNvPr>
          <p:cNvSpPr>
            <a:spLocks noChangeArrowheads="1"/>
          </p:cNvSpPr>
          <p:nvPr/>
        </p:nvSpPr>
        <p:spPr bwMode="auto">
          <a:xfrm>
            <a:off x="9463076" y="1444333"/>
            <a:ext cx="6879060"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solidFill>
                  <a:srgbClr val="000000"/>
                </a:solidFill>
                <a:latin typeface="Twinkl" pitchFamily="2" charset="0"/>
              </a:rPr>
              <a:t>We’ll do it next week,” smiled Grandpa. “Today, it’s </a:t>
            </a:r>
            <a:br>
              <a:rPr lang="en-US" sz="1900" dirty="0">
                <a:solidFill>
                  <a:srgbClr val="000000"/>
                </a:solidFill>
                <a:latin typeface="Twinkl" pitchFamily="2" charset="0"/>
              </a:rPr>
            </a:br>
            <a:r>
              <a:rPr lang="en-US" sz="1900" dirty="0">
                <a:solidFill>
                  <a:srgbClr val="000000"/>
                </a:solidFill>
                <a:latin typeface="Twinkl" pitchFamily="2" charset="0"/>
              </a:rPr>
              <a:t>carrot-picking.”</a:t>
            </a:r>
            <a:endParaRPr lang="en-GB" altLang="en-US" sz="1900" dirty="0">
              <a:latin typeface="Twinkl" pitchFamily="2" charset="0"/>
            </a:endParaRPr>
          </a:p>
        </p:txBody>
      </p:sp>
    </p:spTree>
    <p:extLst>
      <p:ext uri="{BB962C8B-B14F-4D97-AF65-F5344CB8AC3E}">
        <p14:creationId xmlns:p14="http://schemas.microsoft.com/office/powerpoint/2010/main" val="296039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700980" y="638105"/>
            <a:ext cx="7207656" cy="13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chemeClr val="bg1"/>
                </a:solidFill>
                <a:effectLst/>
                <a:latin typeface="Twinkl" pitchFamily="2" charset="0"/>
              </a:rPr>
              <a:t>The following Saturday, Monty was woken by Dad, who had brought him a cup of warm milk. Dad snuggled up next to Monty and explained that Daddy was with Grandma. He had gone to see her on his own today.</a:t>
            </a:r>
            <a:endParaRPr lang="en-US" sz="1900" b="0" dirty="0">
              <a:solidFill>
                <a:schemeClr val="bg1"/>
              </a:solidFill>
              <a:effectLst/>
              <a:latin typeface="Twinkl" pitchFamily="2" charset="0"/>
            </a:endParaRPr>
          </a:p>
        </p:txBody>
      </p:sp>
      <p:sp>
        <p:nvSpPr>
          <p:cNvPr id="7" name="Rectangle 4"/>
          <p:cNvSpPr>
            <a:spLocks noChangeArrowheads="1"/>
          </p:cNvSpPr>
          <p:nvPr/>
        </p:nvSpPr>
        <p:spPr bwMode="auto">
          <a:xfrm>
            <a:off x="9731666" y="638105"/>
            <a:ext cx="7104724" cy="106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dirty="0">
                <a:solidFill>
                  <a:schemeClr val="bg1"/>
                </a:solidFill>
                <a:latin typeface="Twinkl" pitchFamily="2" charset="0"/>
              </a:rPr>
              <a:t>Monty felt angry. He didn’t want Grandpa to be gone. Nothing felt the same any more and Monty’s tummy hurt. Dad wrapped him up in his arms and they both cried together. </a:t>
            </a:r>
            <a:endParaRPr lang="en-GB" altLang="en-US" sz="1900" dirty="0">
              <a:solidFill>
                <a:schemeClr val="bg1"/>
              </a:solidFill>
              <a:latin typeface="Twinkl" pitchFamily="2" charset="0"/>
            </a:endParaRPr>
          </a:p>
        </p:txBody>
      </p:sp>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a:extLst>
              <a:ext uri="{FF2B5EF4-FFF2-40B4-BE49-F238E27FC236}">
                <a16:creationId xmlns:a16="http://schemas.microsoft.com/office/drawing/2014/main" id="{EA4E8867-B69D-48EC-8991-06F5841C7031}"/>
              </a:ext>
            </a:extLst>
          </p:cNvPr>
          <p:cNvSpPr>
            <a:spLocks noChangeArrowheads="1"/>
          </p:cNvSpPr>
          <p:nvPr/>
        </p:nvSpPr>
        <p:spPr bwMode="auto">
          <a:xfrm>
            <a:off x="700980" y="2103380"/>
            <a:ext cx="7207656" cy="47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b="0" i="0" u="none" strike="noStrike" dirty="0">
                <a:solidFill>
                  <a:schemeClr val="bg1"/>
                </a:solidFill>
                <a:effectLst/>
                <a:latin typeface="Twinkl" pitchFamily="2" charset="0"/>
              </a:rPr>
              <a:t>There had been some very sad news. Grandpa had died.</a:t>
            </a:r>
            <a:endParaRPr lang="en-US" sz="1900" b="0" dirty="0">
              <a:solidFill>
                <a:schemeClr val="bg1"/>
              </a:solidFill>
              <a:effectLst/>
              <a:latin typeface="Twinkl" pitchFamily="2" charset="0"/>
            </a:endParaRPr>
          </a:p>
        </p:txBody>
      </p:sp>
    </p:spTree>
    <p:extLst>
      <p:ext uri="{BB962C8B-B14F-4D97-AF65-F5344CB8AC3E}">
        <p14:creationId xmlns:p14="http://schemas.microsoft.com/office/powerpoint/2010/main" val="114484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4">
            <a:extLst>
              <a:ext uri="{FF2B5EF4-FFF2-40B4-BE49-F238E27FC236}">
                <a16:creationId xmlns:a16="http://schemas.microsoft.com/office/drawing/2014/main" id="{7BF434BF-9736-4597-90A0-57753EF04BBB}"/>
              </a:ext>
            </a:extLst>
          </p:cNvPr>
          <p:cNvSpPr>
            <a:spLocks noChangeArrowheads="1"/>
          </p:cNvSpPr>
          <p:nvPr/>
        </p:nvSpPr>
        <p:spPr bwMode="auto">
          <a:xfrm>
            <a:off x="483525" y="490538"/>
            <a:ext cx="5983536" cy="106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chemeClr val="bg1"/>
                </a:solidFill>
                <a:effectLst/>
                <a:latin typeface="Twinkl" pitchFamily="2" charset="0"/>
              </a:rPr>
              <a:t>The next week, at Grandma’s house, Monty didn’t want to get out of the car. He felt worried. </a:t>
            </a:r>
            <a:br>
              <a:rPr lang="en-US" sz="1200" dirty="0"/>
            </a:br>
            <a:endParaRPr lang="en-GB" altLang="en-US" sz="1900" dirty="0">
              <a:latin typeface="Twinkl" pitchFamily="2" charset="0"/>
            </a:endParaRPr>
          </a:p>
        </p:txBody>
      </p:sp>
      <p:sp>
        <p:nvSpPr>
          <p:cNvPr id="14" name="Rectangle 4">
            <a:extLst>
              <a:ext uri="{FF2B5EF4-FFF2-40B4-BE49-F238E27FC236}">
                <a16:creationId xmlns:a16="http://schemas.microsoft.com/office/drawing/2014/main" id="{27B8FC70-144B-4661-8ECC-911E1781B6AF}"/>
              </a:ext>
            </a:extLst>
          </p:cNvPr>
          <p:cNvSpPr>
            <a:spLocks noChangeArrowheads="1"/>
          </p:cNvSpPr>
          <p:nvPr/>
        </p:nvSpPr>
        <p:spPr bwMode="auto">
          <a:xfrm>
            <a:off x="9557280" y="490538"/>
            <a:ext cx="6577326"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You can go and do some gardening if you like,” she said. </a:t>
            </a:r>
            <a:endParaRPr lang="en-GB" altLang="en-US" sz="1900" dirty="0">
              <a:latin typeface="Twinkl" pitchFamily="2" charset="0"/>
            </a:endParaRPr>
          </a:p>
        </p:txBody>
      </p:sp>
      <p:sp>
        <p:nvSpPr>
          <p:cNvPr id="8" name="Rectangle 4">
            <a:extLst>
              <a:ext uri="{FF2B5EF4-FFF2-40B4-BE49-F238E27FC236}">
                <a16:creationId xmlns:a16="http://schemas.microsoft.com/office/drawing/2014/main" id="{4BFF8F81-EFDB-4EE2-9D2E-23B903676D17}"/>
              </a:ext>
            </a:extLst>
          </p:cNvPr>
          <p:cNvSpPr>
            <a:spLocks noChangeArrowheads="1"/>
          </p:cNvSpPr>
          <p:nvPr/>
        </p:nvSpPr>
        <p:spPr bwMode="auto">
          <a:xfrm>
            <a:off x="9557280" y="1088482"/>
            <a:ext cx="6879060"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latin typeface="Twinkl" pitchFamily="2" charset="0"/>
              </a:rPr>
              <a:t>I don’t know how without Grandpa,” said Monty.</a:t>
            </a:r>
            <a:r>
              <a:rPr lang="en-GB" altLang="en-US" sz="1900" dirty="0">
                <a:latin typeface="Twinkl" pitchFamily="2" charset="0"/>
              </a:rPr>
              <a:t>“</a:t>
            </a:r>
            <a:r>
              <a:rPr lang="en-US" sz="1900" dirty="0">
                <a:latin typeface="Twinkl" pitchFamily="2" charset="0"/>
              </a:rPr>
              <a:t>Gardening was something I did with him but he isn’t here any more.” </a:t>
            </a:r>
            <a:endParaRPr lang="en-GB" altLang="en-US" sz="1900" dirty="0">
              <a:latin typeface="Twinkl" pitchFamily="2" charset="0"/>
            </a:endParaRPr>
          </a:p>
          <a:p>
            <a:pPr marL="97200" indent="-457200"/>
            <a:endParaRPr lang="en-GB" altLang="en-US" sz="2000" dirty="0">
              <a:latin typeface="Twinkl" pitchFamily="2" charset="0"/>
            </a:endParaRPr>
          </a:p>
        </p:txBody>
      </p:sp>
      <p:sp>
        <p:nvSpPr>
          <p:cNvPr id="12" name="Rectangle 4">
            <a:extLst>
              <a:ext uri="{FF2B5EF4-FFF2-40B4-BE49-F238E27FC236}">
                <a16:creationId xmlns:a16="http://schemas.microsoft.com/office/drawing/2014/main" id="{21A682E3-F237-46FF-A977-73B1006F4D1B}"/>
              </a:ext>
            </a:extLst>
          </p:cNvPr>
          <p:cNvSpPr>
            <a:spLocks noChangeArrowheads="1"/>
          </p:cNvSpPr>
          <p:nvPr/>
        </p:nvSpPr>
        <p:spPr bwMode="auto">
          <a:xfrm>
            <a:off x="483525" y="1307317"/>
            <a:ext cx="5983536"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chemeClr val="bg1"/>
                </a:solidFill>
                <a:effectLst/>
                <a:latin typeface="Twinkl" pitchFamily="2" charset="0"/>
              </a:rPr>
              <a:t>Grandma came out to see him. </a:t>
            </a:r>
            <a:endParaRPr lang="en-US" sz="1900" b="0" dirty="0">
              <a:solidFill>
                <a:schemeClr val="bg1"/>
              </a:solidFill>
              <a:effectLst/>
              <a:latin typeface="Twinkl" pitchFamily="2" charset="0"/>
            </a:endParaRPr>
          </a:p>
        </p:txBody>
      </p:sp>
    </p:spTree>
    <p:extLst>
      <p:ext uri="{BB962C8B-B14F-4D97-AF65-F5344CB8AC3E}">
        <p14:creationId xmlns:p14="http://schemas.microsoft.com/office/powerpoint/2010/main" val="287940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4">
            <a:extLst>
              <a:ext uri="{FF2B5EF4-FFF2-40B4-BE49-F238E27FC236}">
                <a16:creationId xmlns:a16="http://schemas.microsoft.com/office/drawing/2014/main" id="{2B31ED8F-65D1-4048-994D-FD22B60A2E93}"/>
              </a:ext>
            </a:extLst>
          </p:cNvPr>
          <p:cNvSpPr>
            <a:spLocks noChangeArrowheads="1"/>
          </p:cNvSpPr>
          <p:nvPr/>
        </p:nvSpPr>
        <p:spPr bwMode="auto">
          <a:xfrm>
            <a:off x="781694" y="7458588"/>
            <a:ext cx="6662001"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b="0" i="0" u="none" strike="noStrike" dirty="0">
                <a:solidFill>
                  <a:srgbClr val="000000"/>
                </a:solidFill>
                <a:effectLst/>
                <a:latin typeface="Twinkl" pitchFamily="2" charset="0"/>
              </a:rPr>
              <a:t>The next week, Monty sat by the front door while Dad and Daddy went inside. He felt lonely.</a:t>
            </a:r>
            <a:endParaRPr lang="en-GB" altLang="en-US" sz="1900" dirty="0">
              <a:latin typeface="Twinkl" pitchFamily="2" charset="0"/>
            </a:endParaRPr>
          </a:p>
        </p:txBody>
      </p:sp>
      <p:sp>
        <p:nvSpPr>
          <p:cNvPr id="15" name="Rectangle 4">
            <a:extLst>
              <a:ext uri="{FF2B5EF4-FFF2-40B4-BE49-F238E27FC236}">
                <a16:creationId xmlns:a16="http://schemas.microsoft.com/office/drawing/2014/main" id="{29276362-F126-49F9-B073-E13D9770F696}"/>
              </a:ext>
            </a:extLst>
          </p:cNvPr>
          <p:cNvSpPr>
            <a:spLocks noChangeArrowheads="1"/>
          </p:cNvSpPr>
          <p:nvPr/>
        </p:nvSpPr>
        <p:spPr bwMode="auto">
          <a:xfrm>
            <a:off x="9588744" y="6563260"/>
            <a:ext cx="7004819"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US" sz="1900" b="0" i="0" u="none" strike="noStrike" dirty="0">
                <a:solidFill>
                  <a:srgbClr val="000000"/>
                </a:solidFill>
                <a:effectLst/>
                <a:latin typeface="Twinkl" pitchFamily="2" charset="0"/>
              </a:rPr>
              <a:t>Grandma called out of the window, “Monty, why don’t you go and do some gardening?” </a:t>
            </a:r>
            <a:endParaRPr lang="en-GB" altLang="en-US" sz="1900" dirty="0">
              <a:latin typeface="Twinkl" pitchFamily="2" charset="0"/>
            </a:endParaRPr>
          </a:p>
        </p:txBody>
      </p:sp>
      <p:sp>
        <p:nvSpPr>
          <p:cNvPr id="7" name="Rectangle 4">
            <a:extLst>
              <a:ext uri="{FF2B5EF4-FFF2-40B4-BE49-F238E27FC236}">
                <a16:creationId xmlns:a16="http://schemas.microsoft.com/office/drawing/2014/main" id="{19989298-BB61-464D-A370-5F67C69CE061}"/>
              </a:ext>
            </a:extLst>
          </p:cNvPr>
          <p:cNvSpPr>
            <a:spLocks noChangeArrowheads="1"/>
          </p:cNvSpPr>
          <p:nvPr/>
        </p:nvSpPr>
        <p:spPr bwMode="auto">
          <a:xfrm>
            <a:off x="9508734" y="7458588"/>
            <a:ext cx="6757987"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latin typeface="Twinkl" pitchFamily="2" charset="0"/>
              </a:rPr>
              <a:t>“</a:t>
            </a:r>
            <a:r>
              <a:rPr lang="en-US" sz="1900" dirty="0">
                <a:solidFill>
                  <a:srgbClr val="000000"/>
                </a:solidFill>
                <a:latin typeface="Twinkl" pitchFamily="2" charset="0"/>
              </a:rPr>
              <a:t>I don’t know how without Grandpa,” said Monty. “Gardening was our special thing and I can’t do it on my own.”</a:t>
            </a:r>
            <a:endParaRPr lang="en-GB" altLang="en-US" sz="1900" dirty="0">
              <a:latin typeface="Twinkl" pitchFamily="2" charset="0"/>
            </a:endParaRPr>
          </a:p>
        </p:txBody>
      </p:sp>
    </p:spTree>
    <p:extLst>
      <p:ext uri="{BB962C8B-B14F-4D97-AF65-F5344CB8AC3E}">
        <p14:creationId xmlns:p14="http://schemas.microsoft.com/office/powerpoint/2010/main" val="38110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4">
            <a:extLst>
              <a:ext uri="{FF2B5EF4-FFF2-40B4-BE49-F238E27FC236}">
                <a16:creationId xmlns:a16="http://schemas.microsoft.com/office/drawing/2014/main" id="{B5833E30-2867-4DAE-B775-32CF33A96B11}"/>
              </a:ext>
            </a:extLst>
          </p:cNvPr>
          <p:cNvSpPr>
            <a:spLocks noChangeArrowheads="1"/>
          </p:cNvSpPr>
          <p:nvPr/>
        </p:nvSpPr>
        <p:spPr bwMode="auto">
          <a:xfrm>
            <a:off x="590749" y="638105"/>
            <a:ext cx="6803964"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The next week, Monty stood at the living-room window. </a:t>
            </a:r>
            <a:r>
              <a:rPr lang="en-US" sz="2000" b="0" i="0" u="none" strike="noStrike" dirty="0">
                <a:solidFill>
                  <a:srgbClr val="000000"/>
                </a:solidFill>
                <a:effectLst/>
                <a:latin typeface="Twinkl" pitchFamily="2" charset="0"/>
              </a:rPr>
              <a:t> </a:t>
            </a:r>
            <a:endParaRPr lang="en-US" sz="2000" b="0" dirty="0">
              <a:effectLst/>
              <a:latin typeface="Twinkl" pitchFamily="2" charset="0"/>
            </a:endParaRPr>
          </a:p>
        </p:txBody>
      </p:sp>
      <p:sp>
        <p:nvSpPr>
          <p:cNvPr id="14" name="Rectangle 4">
            <a:extLst>
              <a:ext uri="{FF2B5EF4-FFF2-40B4-BE49-F238E27FC236}">
                <a16:creationId xmlns:a16="http://schemas.microsoft.com/office/drawing/2014/main" id="{DDB646AF-6284-46BB-AE06-D783A870D25A}"/>
              </a:ext>
            </a:extLst>
          </p:cNvPr>
          <p:cNvSpPr>
            <a:spLocks noChangeArrowheads="1"/>
          </p:cNvSpPr>
          <p:nvPr/>
        </p:nvSpPr>
        <p:spPr bwMode="auto">
          <a:xfrm>
            <a:off x="9477766" y="6331978"/>
            <a:ext cx="6956134"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solidFill>
                  <a:schemeClr val="bg1"/>
                </a:solidFill>
                <a:latin typeface="Twinkl" pitchFamily="2" charset="0"/>
              </a:rPr>
              <a:t>“</a:t>
            </a:r>
            <a:r>
              <a:rPr lang="en-US" sz="1900" dirty="0">
                <a:solidFill>
                  <a:schemeClr val="bg1"/>
                </a:solidFill>
                <a:latin typeface="Twinkl" pitchFamily="2" charset="0"/>
              </a:rPr>
              <a:t>I wish Grandpa was still here,” said Monty</a:t>
            </a:r>
            <a:r>
              <a:rPr lang="en-US" sz="2000" dirty="0">
                <a:solidFill>
                  <a:schemeClr val="bg1"/>
                </a:solidFill>
                <a:latin typeface="Twinkl" pitchFamily="2" charset="0"/>
              </a:rPr>
              <a:t>.</a:t>
            </a:r>
            <a:endParaRPr lang="en-GB" altLang="en-US" sz="2000" dirty="0">
              <a:solidFill>
                <a:schemeClr val="bg1"/>
              </a:solidFill>
              <a:latin typeface="Twinkl" pitchFamily="2" charset="0"/>
            </a:endParaRPr>
          </a:p>
        </p:txBody>
      </p:sp>
      <p:sp>
        <p:nvSpPr>
          <p:cNvPr id="8" name="Rectangle 4">
            <a:extLst>
              <a:ext uri="{FF2B5EF4-FFF2-40B4-BE49-F238E27FC236}">
                <a16:creationId xmlns:a16="http://schemas.microsoft.com/office/drawing/2014/main" id="{81DD7D03-E87F-4626-8A4A-34F79B036E74}"/>
              </a:ext>
            </a:extLst>
          </p:cNvPr>
          <p:cNvSpPr>
            <a:spLocks noChangeArrowheads="1"/>
          </p:cNvSpPr>
          <p:nvPr/>
        </p:nvSpPr>
        <p:spPr bwMode="auto">
          <a:xfrm>
            <a:off x="9477766" y="6879952"/>
            <a:ext cx="6956134"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solidFill>
                  <a:schemeClr val="bg1"/>
                </a:solidFill>
                <a:latin typeface="Twinkl" pitchFamily="2" charset="0"/>
              </a:rPr>
              <a:t>“</a:t>
            </a:r>
            <a:r>
              <a:rPr lang="en-US" sz="1900" dirty="0">
                <a:solidFill>
                  <a:schemeClr val="bg1"/>
                </a:solidFill>
                <a:latin typeface="Twinkl" pitchFamily="2" charset="0"/>
              </a:rPr>
              <a:t>So do I,” said Grandma tearfully. “He may not be here but he left something behind for you.”</a:t>
            </a:r>
            <a:endParaRPr lang="en-GB" altLang="en-US" sz="1900" dirty="0">
              <a:solidFill>
                <a:schemeClr val="bg1"/>
              </a:solidFill>
              <a:latin typeface="Twinkl" pitchFamily="2" charset="0"/>
            </a:endParaRPr>
          </a:p>
        </p:txBody>
      </p:sp>
      <p:sp>
        <p:nvSpPr>
          <p:cNvPr id="11" name="Rectangle 4">
            <a:extLst>
              <a:ext uri="{FF2B5EF4-FFF2-40B4-BE49-F238E27FC236}">
                <a16:creationId xmlns:a16="http://schemas.microsoft.com/office/drawing/2014/main" id="{DB720FAE-CD61-4171-BE00-FCCFB3F9AC03}"/>
              </a:ext>
            </a:extLst>
          </p:cNvPr>
          <p:cNvSpPr>
            <a:spLocks noChangeArrowheads="1"/>
          </p:cNvSpPr>
          <p:nvPr/>
        </p:nvSpPr>
        <p:spPr bwMode="auto">
          <a:xfrm>
            <a:off x="9477766" y="7704925"/>
            <a:ext cx="6956134"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1900" dirty="0">
                <a:solidFill>
                  <a:schemeClr val="bg1"/>
                </a:solidFill>
                <a:latin typeface="Twinkl" pitchFamily="2" charset="0"/>
              </a:rPr>
              <a:t>“</a:t>
            </a:r>
            <a:r>
              <a:rPr lang="en-US" sz="1900" dirty="0">
                <a:solidFill>
                  <a:schemeClr val="bg1"/>
                </a:solidFill>
                <a:latin typeface="Twinkl" pitchFamily="2" charset="0"/>
              </a:rPr>
              <a:t>What is it?” asked Monty.</a:t>
            </a:r>
            <a:endParaRPr lang="en-GB" altLang="en-US" sz="1900" dirty="0">
              <a:solidFill>
                <a:schemeClr val="bg1"/>
              </a:solidFill>
              <a:latin typeface="Twinkl" pitchFamily="2" charset="0"/>
            </a:endParaRPr>
          </a:p>
        </p:txBody>
      </p:sp>
      <p:sp>
        <p:nvSpPr>
          <p:cNvPr id="12" name="Rectangle 4">
            <a:extLst>
              <a:ext uri="{FF2B5EF4-FFF2-40B4-BE49-F238E27FC236}">
                <a16:creationId xmlns:a16="http://schemas.microsoft.com/office/drawing/2014/main" id="{024DB707-DEE3-4846-97C6-B2759B295257}"/>
              </a:ext>
            </a:extLst>
          </p:cNvPr>
          <p:cNvSpPr>
            <a:spLocks noChangeArrowheads="1"/>
          </p:cNvSpPr>
          <p:nvPr/>
        </p:nvSpPr>
        <p:spPr bwMode="auto">
          <a:xfrm>
            <a:off x="590749" y="1185654"/>
            <a:ext cx="6803964" cy="7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Weeds were starting to grow in the vegetable patch and the plants needed tidying. He felt sad. </a:t>
            </a:r>
            <a:endParaRPr lang="en-US" sz="1900" b="0" dirty="0">
              <a:effectLst/>
              <a:latin typeface="Twinkl" pitchFamily="2" charset="0"/>
            </a:endParaRPr>
          </a:p>
        </p:txBody>
      </p:sp>
      <p:sp>
        <p:nvSpPr>
          <p:cNvPr id="13" name="Rectangle 4">
            <a:extLst>
              <a:ext uri="{FF2B5EF4-FFF2-40B4-BE49-F238E27FC236}">
                <a16:creationId xmlns:a16="http://schemas.microsoft.com/office/drawing/2014/main" id="{F375654F-7EA6-497F-8DF6-8763A05A0F31}"/>
              </a:ext>
            </a:extLst>
          </p:cNvPr>
          <p:cNvSpPr>
            <a:spLocks noChangeArrowheads="1"/>
          </p:cNvSpPr>
          <p:nvPr/>
        </p:nvSpPr>
        <p:spPr bwMode="auto">
          <a:xfrm>
            <a:off x="590749" y="2036774"/>
            <a:ext cx="6803964" cy="8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rtl="0">
              <a:spcBef>
                <a:spcPts val="600"/>
              </a:spcBef>
              <a:spcAft>
                <a:spcPts val="600"/>
              </a:spcAft>
            </a:pPr>
            <a:r>
              <a:rPr lang="en-US" sz="1900" b="0" i="0" u="none" strike="noStrike" dirty="0">
                <a:solidFill>
                  <a:srgbClr val="000000"/>
                </a:solidFill>
                <a:effectLst/>
                <a:latin typeface="Twinkl" pitchFamily="2" charset="0"/>
              </a:rPr>
              <a:t>Grandma stood next to him. </a:t>
            </a:r>
            <a:endParaRPr lang="en-US" sz="1900" b="0" dirty="0">
              <a:effectLst/>
              <a:latin typeface="Twinkl" pitchFamily="2" charset="0"/>
            </a:endParaRPr>
          </a:p>
          <a:p>
            <a:endParaRPr lang="en-GB" altLang="en-US" sz="1900" dirty="0">
              <a:latin typeface="Twinkl" pitchFamily="2" charset="0"/>
            </a:endParaRPr>
          </a:p>
        </p:txBody>
      </p:sp>
    </p:spTree>
    <p:extLst>
      <p:ext uri="{BB962C8B-B14F-4D97-AF65-F5344CB8AC3E}">
        <p14:creationId xmlns:p14="http://schemas.microsoft.com/office/powerpoint/2010/main" val="27467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B1AD0245746142B05A34031EF2FADC" ma:contentTypeVersion="14" ma:contentTypeDescription="Create a new document." ma:contentTypeScope="" ma:versionID="39c36932d5d290d17bd7314c078c074f">
  <xsd:schema xmlns:xsd="http://www.w3.org/2001/XMLSchema" xmlns:xs="http://www.w3.org/2001/XMLSchema" xmlns:p="http://schemas.microsoft.com/office/2006/metadata/properties" xmlns:ns3="2752ba03-d6d4-4411-87b3-ae37e87c87f9" xmlns:ns4="41b7b05b-ad6b-40ab-b331-ae124dcb7122" targetNamespace="http://schemas.microsoft.com/office/2006/metadata/properties" ma:root="true" ma:fieldsID="7b9bb8c8b481503b709675440c4a8d8a" ns3:_="" ns4:_="">
    <xsd:import namespace="2752ba03-d6d4-4411-87b3-ae37e87c87f9"/>
    <xsd:import namespace="41b7b05b-ad6b-40ab-b331-ae124dcb712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2ba03-d6d4-4411-87b3-ae37e87c87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b7b05b-ad6b-40ab-b331-ae124dcb71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289DAC-0D62-49A8-835E-213DC031FD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52ba03-d6d4-4411-87b3-ae37e87c87f9"/>
    <ds:schemaRef ds:uri="41b7b05b-ad6b-40ab-b331-ae124dcb71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7356A7-9CA6-4B1D-85C6-3EAA432A3D62}">
  <ds:schemaRefs>
    <ds:schemaRef ds:uri="http://schemas.microsoft.com/sharepoint/v3/contenttype/forms"/>
  </ds:schemaRefs>
</ds:datastoreItem>
</file>

<file path=customXml/itemProps3.xml><?xml version="1.0" encoding="utf-8"?>
<ds:datastoreItem xmlns:ds="http://schemas.openxmlformats.org/officeDocument/2006/customXml" ds:itemID="{E3B6C3BA-847F-46B0-980C-20ABABAB82B0}">
  <ds:schemaRefs>
    <ds:schemaRef ds:uri="http://schemas.microsoft.com/office/2006/documentManagement/types"/>
    <ds:schemaRef ds:uri="http://schemas.microsoft.com/office/infopath/2007/PartnerControls"/>
    <ds:schemaRef ds:uri="http://purl.org/dc/terms/"/>
    <ds:schemaRef ds:uri="2752ba03-d6d4-4411-87b3-ae37e87c87f9"/>
    <ds:schemaRef ds:uri="http://schemas.openxmlformats.org/package/2006/metadata/core-properties"/>
    <ds:schemaRef ds:uri="http://schemas.microsoft.com/office/2006/metadata/properties"/>
    <ds:schemaRef ds:uri="http://www.w3.org/XML/1998/namespace"/>
    <ds:schemaRef ds:uri="http://purl.org/dc/elements/1.1/"/>
    <ds:schemaRef ds:uri="41b7b05b-ad6b-40ab-b331-ae124dcb712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Picture Book Powerpoint</Template>
  <TotalTime>4616</TotalTime>
  <Words>923</Words>
  <Application>Microsoft Office PowerPoint</Application>
  <PresentationFormat>Custom</PresentationFormat>
  <Paragraphs>48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 Light</vt:lpstr>
      <vt:lpstr>Twinkl</vt:lpstr>
      <vt:lpstr>Calibri</vt:lpstr>
      <vt:lpstr>Twinkl SemiBold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Kathy Walsh</cp:lastModifiedBy>
  <cp:revision>34</cp:revision>
  <dcterms:created xsi:type="dcterms:W3CDTF">2021-02-02T15:58:56Z</dcterms:created>
  <dcterms:modified xsi:type="dcterms:W3CDTF">2021-08-05T09:24:11Z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0x0101004FB1AD0245746142B05A34031EF2FADC</vt:lpwstr>
  </property>
</Properties>
</file>