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5" r:id="rId5"/>
  </p:sldMasterIdLst>
  <p:notesMasterIdLst>
    <p:notesMasterId r:id="rId17"/>
  </p:notesMasterIdLst>
  <p:handoutMasterIdLst>
    <p:handoutMasterId r:id="rId18"/>
  </p:handoutMasterIdLst>
  <p:sldIdLst>
    <p:sldId id="269" r:id="rId6"/>
    <p:sldId id="268" r:id="rId7"/>
    <p:sldId id="271" r:id="rId8"/>
    <p:sldId id="270" r:id="rId9"/>
    <p:sldId id="272" r:id="rId10"/>
    <p:sldId id="273" r:id="rId11"/>
    <p:sldId id="274" r:id="rId12"/>
    <p:sldId id="276" r:id="rId13"/>
    <p:sldId id="263" r:id="rId14"/>
    <p:sldId id="277" r:id="rId15"/>
    <p:sldId id="278" r:id="rId16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150"/>
    <a:srgbClr val="FB3F1A"/>
    <a:srgbClr val="FF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4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76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E5C2ED8-781E-44DB-902E-5B9EF7F37CF2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C73087C-356C-4B73-973F-2909DC07EE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14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561C0A5-D09F-424B-8E95-B66B7E5BE2B6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AAB3ACF-7F58-4FB0-BF00-675485D27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7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the video be embedded? Needs to be </a:t>
            </a:r>
            <a:r>
              <a:rPr lang="en-GB" dirty="0" err="1"/>
              <a:t>ina</a:t>
            </a:r>
            <a:r>
              <a:rPr lang="en-GB" dirty="0"/>
              <a:t> format that schools can down load and can show in school- not all very hi</a:t>
            </a:r>
            <a:r>
              <a:rPr lang="en-GB" baseline="0" dirty="0"/>
              <a:t>-tech facilities in schools?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9C7E-62EE-488B-B33B-8F8A62B92F3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00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3A30F-224D-544D-9FC3-D787648740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246" y="2458276"/>
            <a:ext cx="5515508" cy="33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2979484"/>
            <a:ext cx="4535424" cy="1335024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ctr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00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1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1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ECD97-3C36-D640-8045-974F2CACA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10518648" cy="4419220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33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B3F1A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46BFF0-481B-FF48-8056-B54D197A3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1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FA00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2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155604-96F6-1A4C-9F69-0F5B6BD7E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31520" cy="73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4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3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07D9FE-EC65-8D48-9F3D-AABEADF9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0F564149-60E3-EC46-B7FC-C6685F7205A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14400" y="1521021"/>
            <a:ext cx="10439400" cy="0"/>
          </a:xfrm>
          <a:prstGeom prst="line">
            <a:avLst/>
          </a:prstGeom>
          <a:noFill/>
          <a:ln w="41275" cap="rnd" algn="ctr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F02D9E-73A6-1C42-928C-24BF0F3E7D5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2" r:id="rId3"/>
    <p:sldLayoutId id="2147483663" r:id="rId4"/>
    <p:sldLayoutId id="2147483664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58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56B3E-BA8C-DC4F-960A-3AF7A35E2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703" y="1811210"/>
            <a:ext cx="2557545" cy="31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9CD6A-A03A-B142-AFFB-0AA29C622E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22" y="3292522"/>
            <a:ext cx="5893490" cy="887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7651C-3A7C-C347-9ADD-A929332A2D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22" y="2702255"/>
            <a:ext cx="2545670" cy="3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9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7E2A-1C33-B346-AE51-7EF2B64B9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happens next?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78096-A83E-5247-828F-CACBFD9F2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0955" y="1922324"/>
            <a:ext cx="8032845" cy="44192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have a letter with details for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There is a consent form that needs to be signed to allow your child to take 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A000"/>
                </a:solidFill>
              </a:rPr>
              <a:t>[schools add in here about access to bikes &amp; helmets- do pupils need their own, do you have some you can lend them, does the </a:t>
            </a:r>
            <a:r>
              <a:rPr lang="en-GB" dirty="0" err="1">
                <a:solidFill>
                  <a:srgbClr val="FFA000"/>
                </a:solidFill>
              </a:rPr>
              <a:t>Bikeability</a:t>
            </a:r>
            <a:r>
              <a:rPr lang="en-GB" dirty="0">
                <a:solidFill>
                  <a:srgbClr val="FFA000"/>
                </a:solidFill>
              </a:rPr>
              <a:t> provider have any the school can borrow. We are aiming to make </a:t>
            </a:r>
            <a:r>
              <a:rPr lang="en-GB" dirty="0" err="1">
                <a:solidFill>
                  <a:srgbClr val="FFA000"/>
                </a:solidFill>
              </a:rPr>
              <a:t>Bikeability</a:t>
            </a:r>
            <a:r>
              <a:rPr lang="en-GB" dirty="0">
                <a:solidFill>
                  <a:srgbClr val="FFA000"/>
                </a:solidFill>
              </a:rPr>
              <a:t> as accessible as possible]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If you would like to cycle, but don’t feel confident enough to cycle on the roads yourself, do contact the training provider to get some training for yourself too.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Visit </a:t>
            </a:r>
            <a:r>
              <a:rPr lang="en-GB" dirty="0" err="1">
                <a:solidFill>
                  <a:srgbClr val="60D150"/>
                </a:solidFill>
              </a:rPr>
              <a:t>www.bikeability.org.uk</a:t>
            </a:r>
            <a:r>
              <a:rPr lang="en-GB" dirty="0">
                <a:solidFill>
                  <a:srgbClr val="60D150"/>
                </a:solidFill>
              </a:rPr>
              <a:t> </a:t>
            </a:r>
            <a:r>
              <a:rPr lang="en-GB" dirty="0"/>
              <a:t>to sign up to the </a:t>
            </a:r>
            <a:r>
              <a:rPr lang="en-GB" dirty="0" err="1"/>
              <a:t>Bikeability</a:t>
            </a:r>
            <a:r>
              <a:rPr lang="en-GB" dirty="0"/>
              <a:t> Club </a:t>
            </a:r>
            <a:br>
              <a:rPr lang="en-GB" dirty="0"/>
            </a:br>
            <a:r>
              <a:rPr lang="en-GB" dirty="0"/>
              <a:t>(advice, competitions, special offers, newsletter etc)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E44E3-8521-1945-95D2-AC45A7510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3372">
            <a:off x="1027364" y="2129070"/>
            <a:ext cx="1811957" cy="20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3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B8B84D-2FE2-6149-BE70-99A47546B7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92982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368-EF10-0B48-8309-A409E1FE7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Bikeability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81310-72CB-7747-88FC-7B1C6757F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is a cycle training programme. </a:t>
            </a:r>
          </a:p>
          <a:p>
            <a:pPr>
              <a:spcBef>
                <a:spcPts val="2200"/>
              </a:spcBef>
            </a:pPr>
            <a:r>
              <a:rPr lang="en-GB" dirty="0"/>
              <a:t>It will provide your children with the skills, knowledge understanding to cycle safely on the roads. </a:t>
            </a:r>
          </a:p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will provide them with the confidence for all kinds of cycling in the future.</a:t>
            </a:r>
          </a:p>
        </p:txBody>
      </p:sp>
      <p:pic>
        <p:nvPicPr>
          <p:cNvPr id="8" name="Picture Placeholder 7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188DDE97-ADCC-BB42-850A-5508D248E4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51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providing this in school?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F232-D8F3-F84D-A7CA-70ADBFADB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39980"/>
            <a:ext cx="4895088" cy="2693988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SOCIAL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can provide opportunities for our pupils to develop their social skills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can help them to visit new places in our community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can help them to develop some independence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8D20C3-1871-5F46-88DD-EA886E7A7608}"/>
              </a:ext>
            </a:extLst>
          </p:cNvPr>
          <p:cNvSpPr txBox="1">
            <a:spLocks/>
          </p:cNvSpPr>
          <p:nvPr/>
        </p:nvSpPr>
        <p:spPr>
          <a:xfrm>
            <a:off x="6458712" y="2027810"/>
            <a:ext cx="4895088" cy="3224340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HEALTH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is good for your children’s health &amp; fitness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can help to increase their </a:t>
            </a:r>
            <a:br>
              <a:rPr lang="en-GB" sz="1800" dirty="0"/>
            </a:br>
            <a:r>
              <a:rPr lang="en-GB" sz="1800" dirty="0"/>
              <a:t>physical activity levels in a fun </a:t>
            </a:r>
            <a:br>
              <a:rPr lang="en-GB" sz="1800" dirty="0"/>
            </a:br>
            <a:r>
              <a:rPr lang="en-GB" sz="1800" dirty="0"/>
              <a:t>and enjoyable way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is better for the environment, and us, than a car journey (reduces CO2 and air pollution)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21F7DF-C955-C641-A9BB-8F8CB9F3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018" y="1927963"/>
            <a:ext cx="1930400" cy="193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EBBA51-EC3D-434F-9B4F-6BB9A2376C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185" y="4956048"/>
            <a:ext cx="1619267" cy="15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7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providing this in school?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0A1DEC-8405-F34A-BCC9-2459136D1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30555"/>
            <a:ext cx="4895088" cy="2387949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PHYSICAL BENEFITS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children to develop and use the largest muscle groups. This helps with concentration and focus in school too!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helps them to develop good balance and spatial awareness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69FE1C-A69B-9642-AAAB-B885FB2D0CC0}"/>
              </a:ext>
            </a:extLst>
          </p:cNvPr>
          <p:cNvSpPr txBox="1">
            <a:spLocks/>
          </p:cNvSpPr>
          <p:nvPr/>
        </p:nvSpPr>
        <p:spPr>
          <a:xfrm>
            <a:off x="6458712" y="2205788"/>
            <a:ext cx="4895088" cy="2485084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THINKING</a:t>
            </a:r>
          </a:p>
          <a:p>
            <a:pPr>
              <a:spcBef>
                <a:spcPts val="600"/>
              </a:spcBef>
              <a:buClr>
                <a:srgbClr val="60D150"/>
              </a:buClr>
            </a:pPr>
            <a:r>
              <a:rPr lang="en-GB" sz="1800" dirty="0"/>
              <a:t>There are many skills </a:t>
            </a:r>
            <a:r>
              <a:rPr lang="en-GB" sz="1800" dirty="0" err="1"/>
              <a:t>Bikeability</a:t>
            </a:r>
            <a:r>
              <a:rPr lang="en-GB" sz="1800" dirty="0"/>
              <a:t> can </a:t>
            </a:r>
            <a:br>
              <a:rPr lang="en-GB" sz="1800" dirty="0"/>
            </a:br>
            <a:r>
              <a:rPr lang="en-GB" sz="1800" dirty="0"/>
              <a:t>help with, including: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Developing decision making skills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Planning &amp; organisation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Independent thinking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78E503-82DE-A647-8475-82B9D82E9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61" y="2009386"/>
            <a:ext cx="3039307" cy="2046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BD5C3-AFBD-6546-9514-255C1E90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1728">
            <a:off x="8718596" y="4343094"/>
            <a:ext cx="1843784" cy="18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6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54E2-587E-5547-AC03-66143031B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E1297-C7B7-8240-A9D1-F3D5722E0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1928334"/>
          </a:xfrm>
        </p:spPr>
        <p:txBody>
          <a:bodyPr/>
          <a:lstStyle/>
          <a:p>
            <a:r>
              <a:rPr lang="en-GB" dirty="0"/>
              <a:t>Be taught in the playground</a:t>
            </a:r>
          </a:p>
          <a:p>
            <a:r>
              <a:rPr lang="en-GB" dirty="0"/>
              <a:t>Prepare children for a journey</a:t>
            </a:r>
          </a:p>
          <a:p>
            <a:r>
              <a:rPr lang="en-GB" dirty="0"/>
              <a:t>Help children to check their bicycle </a:t>
            </a:r>
            <a:br>
              <a:rPr lang="en-GB" dirty="0"/>
            </a:br>
            <a:r>
              <a:rPr lang="en-GB" dirty="0"/>
              <a:t>is ready for a journey</a:t>
            </a:r>
          </a:p>
          <a:p>
            <a:r>
              <a:rPr lang="en-GB" dirty="0"/>
              <a:t>Help children to set off, pedal, slow down and stop (including looking behind, cycling one handed, turning and controlling speed</a:t>
            </a:r>
            <a:r>
              <a:rPr lang="en-GB" sz="1400" dirty="0"/>
              <a:t>)</a:t>
            </a:r>
            <a:br>
              <a:rPr lang="en-GB" sz="1400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DEC02-F75F-F34F-A392-0A818E646D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820" y="4572000"/>
            <a:ext cx="1645980" cy="195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2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8466-1ABB-EF48-A04B-2EFCC545A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85D13-EBDB-CB45-A167-ABAFC315B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5"/>
            <a:ext cx="10515600" cy="3273585"/>
          </a:xfrm>
        </p:spPr>
        <p:txBody>
          <a:bodyPr wrap="square"/>
          <a:lstStyle/>
          <a:p>
            <a:r>
              <a:rPr lang="en-GB" dirty="0"/>
              <a:t>Be taught on quiet local roads</a:t>
            </a:r>
          </a:p>
          <a:p>
            <a:r>
              <a:rPr lang="en-GB" dirty="0"/>
              <a:t>Help children to cycle safely and responsibly</a:t>
            </a:r>
          </a:p>
          <a:p>
            <a:r>
              <a:rPr lang="en-GB" dirty="0"/>
              <a:t>Help children identify and respond to hazards</a:t>
            </a:r>
          </a:p>
          <a:p>
            <a:r>
              <a:rPr lang="en-GB" dirty="0"/>
              <a:t>Help children to start and stop on-road journeys and maintain suitable riding positions</a:t>
            </a:r>
          </a:p>
          <a:p>
            <a:r>
              <a:rPr lang="en-GB" dirty="0"/>
              <a:t>Show children how to share the road and communicate with other road users</a:t>
            </a:r>
          </a:p>
          <a:p>
            <a:r>
              <a:rPr lang="en-GB" dirty="0"/>
              <a:t>Help children to understand signals, signs and road markings</a:t>
            </a:r>
          </a:p>
          <a:p>
            <a:r>
              <a:rPr lang="en-GB" dirty="0"/>
              <a:t>Help children to understand how to manage risk when cycling</a:t>
            </a:r>
          </a:p>
          <a:p>
            <a:r>
              <a:rPr lang="en-GB" dirty="0"/>
              <a:t>Help children negotiate </a:t>
            </a:r>
            <a:br>
              <a:rPr lang="en-GB" dirty="0"/>
            </a:br>
            <a:r>
              <a:rPr lang="en-GB" dirty="0"/>
              <a:t>junctions (pass side </a:t>
            </a:r>
            <a:br>
              <a:rPr lang="en-GB" dirty="0"/>
            </a:br>
            <a:r>
              <a:rPr lang="en-GB" dirty="0"/>
              <a:t>roads, turn at </a:t>
            </a:r>
            <a:br>
              <a:rPr lang="en-GB" dirty="0"/>
            </a:br>
            <a:r>
              <a:rPr lang="en-GB" dirty="0"/>
              <a:t>T junctions, and </a:t>
            </a:r>
            <a:br>
              <a:rPr lang="en-GB" dirty="0"/>
            </a:br>
            <a:r>
              <a:rPr lang="en-GB" dirty="0"/>
              <a:t>crossroads and </a:t>
            </a:r>
            <a:br>
              <a:rPr lang="en-GB" dirty="0"/>
            </a:br>
            <a:r>
              <a:rPr lang="en-GB" dirty="0"/>
              <a:t>roundabouts)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69482-3497-8E4A-BC6F-8A3B67F4DA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266" y="4351491"/>
            <a:ext cx="2100534" cy="21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CB43-5E5C-A04C-9ABF-DC4B8230D8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D5C29-6014-0B48-9F33-FC211B35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5"/>
            <a:ext cx="10518648" cy="3284693"/>
          </a:xfrm>
        </p:spPr>
        <p:txBody>
          <a:bodyPr/>
          <a:lstStyle/>
          <a:p>
            <a:r>
              <a:rPr lang="en-GB" dirty="0"/>
              <a:t>Be taught on busy and more challenging roads </a:t>
            </a:r>
          </a:p>
          <a:p>
            <a:r>
              <a:rPr lang="en-GB" dirty="0"/>
              <a:t>Help children to plan a journey</a:t>
            </a:r>
          </a:p>
          <a:p>
            <a:r>
              <a:rPr lang="en-GB" dirty="0"/>
              <a:t>Help children to plan and ride assertively everywhere cycling is permitted</a:t>
            </a:r>
          </a:p>
          <a:p>
            <a:r>
              <a:rPr lang="en-GB" dirty="0"/>
              <a:t>Support children to maintain suitable riding positions</a:t>
            </a:r>
          </a:p>
          <a:p>
            <a:endParaRPr lang="en-GB" dirty="0"/>
          </a:p>
          <a:p>
            <a:r>
              <a:rPr lang="en-GB" dirty="0"/>
              <a:t>Help children to cooperate with, and respect other road users (including avoiding driver blind spots and riding with others)</a:t>
            </a:r>
          </a:p>
          <a:p>
            <a:r>
              <a:rPr lang="en-GB" dirty="0"/>
              <a:t>Give children the skills to </a:t>
            </a:r>
            <a:br>
              <a:rPr lang="en-GB" dirty="0"/>
            </a:br>
            <a:r>
              <a:rPr lang="en-GB" dirty="0"/>
              <a:t>pass queuing traffic and </a:t>
            </a:r>
            <a:br>
              <a:rPr lang="en-GB" dirty="0"/>
            </a:br>
            <a:r>
              <a:rPr lang="en-GB" dirty="0"/>
              <a:t>use junctions controlled </a:t>
            </a:r>
            <a:br>
              <a:rPr lang="en-GB" dirty="0"/>
            </a:br>
            <a:r>
              <a:rPr lang="en-GB" dirty="0"/>
              <a:t>by traffic lights</a:t>
            </a:r>
            <a:br>
              <a:rPr lang="en-GB" sz="4400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A09ED-F5E4-F34A-9E51-F20CC4B316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399" y="4206239"/>
            <a:ext cx="2162401" cy="23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CB10-A589-E94B-A640-81D9FCDB7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delivers the training?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41CFD-EDF3-1A42-AFD0-85FFC53A3E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Bikeability</a:t>
            </a:r>
            <a:r>
              <a:rPr lang="en-GB" dirty="0"/>
              <a:t> instructors will come to the school to deliver the training.</a:t>
            </a:r>
          </a:p>
          <a:p>
            <a:r>
              <a:rPr lang="en-GB" dirty="0"/>
              <a:t>They are all trained to deliver National Standard cycle training.</a:t>
            </a:r>
          </a:p>
          <a:p>
            <a:r>
              <a:rPr lang="en-GB" dirty="0"/>
              <a:t>They are all DBS checked.</a:t>
            </a:r>
          </a:p>
          <a:p>
            <a:r>
              <a:rPr lang="en-GB" dirty="0"/>
              <a:t>They work in schools all over </a:t>
            </a:r>
            <a:br>
              <a:rPr lang="en-GB" dirty="0"/>
            </a:br>
            <a:r>
              <a:rPr lang="en-GB" dirty="0"/>
              <a:t>the country and will provide </a:t>
            </a:r>
            <a:br>
              <a:rPr lang="en-GB" dirty="0"/>
            </a:br>
            <a:r>
              <a:rPr lang="en-GB" dirty="0"/>
              <a:t>a really enjoyable opportunity </a:t>
            </a:r>
            <a:br>
              <a:rPr lang="en-GB" dirty="0"/>
            </a:br>
            <a:r>
              <a:rPr lang="en-GB" dirty="0"/>
              <a:t>for our pupils!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21D02-FA21-0D4D-BDB9-3F23748B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32" y="3429000"/>
            <a:ext cx="1649051" cy="2302727"/>
          </a:xfrm>
          <a:prstGeom prst="rect">
            <a:avLst/>
          </a:prstGeom>
        </p:spPr>
      </p:pic>
      <p:pic>
        <p:nvPicPr>
          <p:cNvPr id="13" name="Picture Placeholder 12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1A171645-A42A-7E40-897F-9FC297BC08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77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4CBC9-B891-D244-B0C1-32C0B9E4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10972">
            <a:off x="8633592" y="2104092"/>
            <a:ext cx="3030390" cy="310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D2373F-FD88-914F-A764-B3ECE5588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Bikeability</a:t>
            </a:r>
            <a:r>
              <a:rPr lang="en-US" dirty="0"/>
              <a:t> Journey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A92C30-EA93-DD44-8E83-F14E9024D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7918" y="4735752"/>
            <a:ext cx="1892808" cy="711148"/>
          </a:xfrm>
        </p:spPr>
        <p:txBody>
          <a:bodyPr/>
          <a:lstStyle/>
          <a:p>
            <a:pPr algn="ctr"/>
            <a:r>
              <a:rPr lang="en-GB" dirty="0"/>
              <a:t>Watch our short video</a:t>
            </a:r>
            <a:endParaRPr lang="en-US" dirty="0"/>
          </a:p>
        </p:txBody>
      </p:sp>
      <p:pic>
        <p:nvPicPr>
          <p:cNvPr id="8" name="y2mate.com - A Bikeability Level 2 Journey – This is my adventure_ewlZ7nlq-3E_720p.mp4" descr="y2mate.com - A Bikeability Level 2 Journey – This is my adventure_ewlZ7nlq-3E_720p.mp4">
            <a:hlinkClick r:id="" action="ppaction://media"/>
            <a:extLst>
              <a:ext uri="{FF2B5EF4-FFF2-40B4-BE49-F238E27FC236}">
                <a16:creationId xmlns:a16="http://schemas.microsoft.com/office/drawing/2014/main" id="{5348344B-6E14-0E43-B13B-AE9316DE4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219591"/>
            <a:ext cx="6796229" cy="3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DC7A3CCD1645915F53E5A5890C4B" ma:contentTypeVersion="12" ma:contentTypeDescription="Create a new document." ma:contentTypeScope="" ma:versionID="2213f45d51efc28a2ab6afcbdbb16fa9">
  <xsd:schema xmlns:xsd="http://www.w3.org/2001/XMLSchema" xmlns:xs="http://www.w3.org/2001/XMLSchema" xmlns:p="http://schemas.microsoft.com/office/2006/metadata/properties" xmlns:ns2="c754507d-80b7-4732-aa91-1bd259b279a1" xmlns:ns3="5478f610-55f3-467b-bec7-79e756b45d50" targetNamespace="http://schemas.microsoft.com/office/2006/metadata/properties" ma:root="true" ma:fieldsID="a71080ccdf7b01d0a4247a1d15b672ab" ns2:_="" ns3:_="">
    <xsd:import namespace="c754507d-80b7-4732-aa91-1bd259b279a1"/>
    <xsd:import namespace="5478f610-55f3-467b-bec7-79e756b4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507d-80b7-4732-aa91-1bd259b27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8f610-55f3-467b-bec7-79e756b45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1CD257-72A5-45E2-92F8-2260B11AE4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551FC-F85B-4103-931A-C682EEA12B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4507d-80b7-4732-aa91-1bd259b279a1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422F9C-8FC7-4E40-A847-120E2970007E}">
  <ds:schemaRefs>
    <ds:schemaRef ds:uri="http://purl.org/dc/terms/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c754507d-80b7-4732-aa91-1bd259b279a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659</Words>
  <Application>Microsoft Macintosh PowerPoint</Application>
  <PresentationFormat>Widescreen</PresentationFormat>
  <Paragraphs>60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Master</vt:lpstr>
      <vt:lpstr>Blank</vt:lpstr>
      <vt:lpstr>PowerPoint Presentation</vt:lpstr>
      <vt:lpstr>What is Bikeability?</vt:lpstr>
      <vt:lpstr>Why are we providing this in school?</vt:lpstr>
      <vt:lpstr>Why are we providing this in school?</vt:lpstr>
      <vt:lpstr>There are 3 levels of Bikeability</vt:lpstr>
      <vt:lpstr>There are 3 levels of Bikeability</vt:lpstr>
      <vt:lpstr>There are 3 levels of Bikeability</vt:lpstr>
      <vt:lpstr>Who delivers the training?</vt:lpstr>
      <vt:lpstr>A Bikeability Journey</vt:lpstr>
      <vt:lpstr>What happens next?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Bikeability is coming to our school!</dc:title>
  <dc:creator>Philippa Youlden</dc:creator>
  <cp:lastModifiedBy>james verity</cp:lastModifiedBy>
  <cp:revision>38</cp:revision>
  <cp:lastPrinted>2020-01-23T15:41:04Z</cp:lastPrinted>
  <dcterms:created xsi:type="dcterms:W3CDTF">2020-01-13T13:20:20Z</dcterms:created>
  <dcterms:modified xsi:type="dcterms:W3CDTF">2020-04-03T09:31:32Z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0x010100840ADC7A3CCD1645915F53E5A5890C4B</vt:lpwstr>
  </property>
</Properties>
</file>