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64" r:id="rId6"/>
    <p:sldId id="257" r:id="rId7"/>
    <p:sldId id="258" r:id="rId8"/>
    <p:sldId id="270" r:id="rId9"/>
    <p:sldId id="273" r:id="rId10"/>
    <p:sldId id="271" r:id="rId11"/>
    <p:sldId id="272" r:id="rId12"/>
    <p:sldId id="259" r:id="rId13"/>
    <p:sldId id="267" r:id="rId14"/>
    <p:sldId id="268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6DF36-9164-4F66-9822-B690828FA5B3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EAD37-48D8-4345-88A8-43A92CC0BB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93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Roles within the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EAD37-48D8-4345-88A8-43A92CC0BB3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094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Aim for all to achieve to the best of their 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EAD37-48D8-4345-88A8-43A92CC0BB3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17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Aim for all to achieve to the best of their 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EAD37-48D8-4345-88A8-43A92CC0BB3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17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Expectations</a:t>
            </a:r>
            <a:r>
              <a:rPr lang="en-GB" baseline="0" dirty="0"/>
              <a:t> of presentation- completion of tasks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EAD37-48D8-4345-88A8-43A92CC0BB3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936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27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669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67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22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78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78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76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5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31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02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68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B82BD-F750-4780-8EB9-3AA81DFF4058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EB0EC-55E3-4451-A886-FB988395B7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624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endowmentfoundation.org.uk/projects-and-evaluation/projects/accelerated-reader/#closeSignu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Welcome to Class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Mr. Hunt, Mrs Bye and Mr Houghton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408" y="1052736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173975"/>
            <a:ext cx="3440097" cy="1146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8162E9-D2F4-42C1-AF84-FCC7018FFA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" y="467249"/>
            <a:ext cx="1737772" cy="17721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80DC92-DA53-5F94-0710-63EEC1DFE1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9595" y="5215620"/>
            <a:ext cx="2981741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601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Reading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CC64290-26A6-4F36-BEAF-25A3EC8A3D1E}"/>
              </a:ext>
            </a:extLst>
          </p:cNvPr>
          <p:cNvSpPr/>
          <p:nvPr/>
        </p:nvSpPr>
        <p:spPr>
          <a:xfrm>
            <a:off x="457200" y="1370310"/>
            <a:ext cx="843528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u="sng" dirty="0"/>
              <a:t>Accelerated Reader: A Guide for Parents</a:t>
            </a:r>
          </a:p>
          <a:p>
            <a:endParaRPr lang="en-GB" sz="2800" dirty="0"/>
          </a:p>
          <a:p>
            <a:r>
              <a:rPr lang="en-GB" sz="2800" dirty="0"/>
              <a:t>From Year 2 -6, all children take part in the  </a:t>
            </a:r>
            <a:r>
              <a:rPr lang="en-GB" sz="2800" b="1" dirty="0">
                <a:solidFill>
                  <a:srgbClr val="FFFF00"/>
                </a:solidFill>
              </a:rPr>
              <a:t>Accelerated Reader</a:t>
            </a:r>
            <a:r>
              <a:rPr lang="en-GB" sz="2800" b="1" dirty="0">
                <a:solidFill>
                  <a:srgbClr val="00B050"/>
                </a:solidFill>
              </a:rPr>
              <a:t> </a:t>
            </a:r>
            <a:r>
              <a:rPr lang="en-GB" sz="2800" dirty="0"/>
              <a:t>programme, which is designed to do the following things:</a:t>
            </a:r>
          </a:p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Find books that are the right level for your child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Encourage your child to read more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Improve your child’s reading ability.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>
              <a:solidFill>
                <a:srgbClr val="7030A0"/>
              </a:solidFill>
            </a:endParaRPr>
          </a:p>
          <a:p>
            <a:r>
              <a:rPr lang="en-GB" sz="1400" dirty="0">
                <a:solidFill>
                  <a:srgbClr val="7030A0"/>
                </a:solidFill>
                <a:hlinkClick r:id="rId3"/>
              </a:rPr>
              <a:t>https://educationendowmentfoundation.org.uk/projects-and-evaluation/projects/accelerated-reader/#closeSignup</a:t>
            </a:r>
            <a:r>
              <a:rPr lang="en-GB" sz="1400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2301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 Reading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CC64290-26A6-4F36-BEAF-25A3EC8A3D1E}"/>
              </a:ext>
            </a:extLst>
          </p:cNvPr>
          <p:cNvSpPr/>
          <p:nvPr/>
        </p:nvSpPr>
        <p:spPr>
          <a:xfrm>
            <a:off x="457200" y="1370310"/>
            <a:ext cx="8435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800" dirty="0"/>
              <a:t>“How much should my child read each day?”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50ED9F-A15D-4735-95F9-D5EEA14A1068}"/>
              </a:ext>
            </a:extLst>
          </p:cNvPr>
          <p:cNvSpPr/>
          <p:nvPr/>
        </p:nvSpPr>
        <p:spPr>
          <a:xfrm>
            <a:off x="683567" y="2196061"/>
            <a:ext cx="78302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GB" sz="2400" dirty="0"/>
              <a:t>According to Renaissance Learning’s research, children who read </a:t>
            </a:r>
            <a:r>
              <a:rPr lang="en-GB" sz="2400" u="sng" dirty="0"/>
              <a:t>at least</a:t>
            </a:r>
            <a:r>
              <a:rPr lang="en-GB" sz="2400" dirty="0"/>
              <a:t> 20 minutes a day with a 90% comprehension rate on AR quizzes see the greatest gains.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3A50600-D01D-4A90-99CB-62F34C96F688}"/>
              </a:ext>
            </a:extLst>
          </p:cNvPr>
          <p:cNvSpPr/>
          <p:nvPr/>
        </p:nvSpPr>
        <p:spPr>
          <a:xfrm>
            <a:off x="683567" y="3945142"/>
            <a:ext cx="82270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GB" sz="2400" dirty="0"/>
              <a:t>Therefore, your child should have </a:t>
            </a:r>
            <a:r>
              <a:rPr lang="en-GB" sz="2400" u="sng" dirty="0"/>
              <a:t>at least </a:t>
            </a:r>
            <a:r>
              <a:rPr lang="en-GB" sz="2400" dirty="0"/>
              <a:t>20 minutes set aside for reading during day. </a:t>
            </a:r>
          </a:p>
        </p:txBody>
      </p:sp>
    </p:spTree>
    <p:extLst>
      <p:ext uri="{BB962C8B-B14F-4D97-AF65-F5344CB8AC3E}">
        <p14:creationId xmlns:p14="http://schemas.microsoft.com/office/powerpoint/2010/main" val="3234710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Letters home via email- spares can be collected from </a:t>
            </a:r>
          </a:p>
          <a:p>
            <a:r>
              <a:rPr lang="en-GB" dirty="0"/>
              <a:t>the office.</a:t>
            </a:r>
          </a:p>
          <a:p>
            <a:r>
              <a:rPr lang="en-GB" dirty="0"/>
              <a:t>Texts</a:t>
            </a:r>
          </a:p>
          <a:p>
            <a:r>
              <a:rPr lang="en-GB" dirty="0"/>
              <a:t>Website: check for key dates and upcoming events </a:t>
            </a:r>
          </a:p>
          <a:p>
            <a:r>
              <a:rPr lang="en-US" dirty="0"/>
              <a:t>S</a:t>
            </a:r>
            <a:r>
              <a:rPr lang="en-GB" dirty="0"/>
              <a:t>t Stephens Facebook page</a:t>
            </a:r>
          </a:p>
          <a:p>
            <a:r>
              <a:rPr lang="en-GB" dirty="0"/>
              <a:t>Newsletter emailed out- this also contains key information.</a:t>
            </a:r>
          </a:p>
          <a:p>
            <a:r>
              <a:rPr lang="en-US" dirty="0"/>
              <a:t>Termly overviews.</a:t>
            </a:r>
            <a:endParaRPr lang="en-GB" dirty="0"/>
          </a:p>
          <a:p>
            <a:endParaRPr lang="en-GB" dirty="0"/>
          </a:p>
          <a:p>
            <a:r>
              <a:rPr lang="en-GB" dirty="0"/>
              <a:t>Please make appointments at reception if you would like to see your child’s teacher.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Please ensure that contact details and medical details are up to date.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6764">
            <a:off x="5580111" y="386819"/>
            <a:ext cx="3096344" cy="1412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6782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Expectations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Correct school uniform (named)</a:t>
            </a:r>
          </a:p>
          <a:p>
            <a:r>
              <a:rPr lang="en-GB" dirty="0"/>
              <a:t>Correct PE kit ( named)</a:t>
            </a:r>
          </a:p>
          <a:p>
            <a:r>
              <a:rPr lang="en-GB" dirty="0"/>
              <a:t>Water bottle (water and not juice, named)</a:t>
            </a:r>
          </a:p>
          <a:p>
            <a:r>
              <a:rPr lang="en-GB" dirty="0"/>
              <a:t>Coat</a:t>
            </a:r>
          </a:p>
          <a:p>
            <a:r>
              <a:rPr lang="en-GB" dirty="0"/>
              <a:t>Hat/</a:t>
            </a:r>
            <a:r>
              <a:rPr lang="en-GB" dirty="0" err="1"/>
              <a:t>Suncream</a:t>
            </a:r>
            <a:r>
              <a:rPr lang="en-GB" dirty="0"/>
              <a:t> in warm weather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u="sng" dirty="0"/>
              <a:t>Attendance</a:t>
            </a:r>
          </a:p>
          <a:p>
            <a:r>
              <a:rPr lang="en-GB" dirty="0"/>
              <a:t>Children need to be in school by 8:40am each day.</a:t>
            </a:r>
          </a:p>
          <a:p>
            <a:r>
              <a:rPr lang="en-GB" dirty="0"/>
              <a:t>It is paramount that children are in school as much as possible. As a school our attendance target is 97%.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467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Learning Behaviours- last year of Primary School so will be preparing for transition to Secondary School:</a:t>
            </a:r>
          </a:p>
          <a:p>
            <a:r>
              <a:rPr lang="en-GB" dirty="0"/>
              <a:t>Independence: - being prepared for lessons</a:t>
            </a:r>
          </a:p>
          <a:p>
            <a:pPr marL="0" indent="0">
              <a:buNone/>
            </a:pPr>
            <a:r>
              <a:rPr lang="en-GB" dirty="0"/>
              <a:t>            ( resources / PE kit, correct school uniform      	/attendance </a:t>
            </a:r>
            <a:r>
              <a:rPr lang="en-GB" dirty="0" err="1"/>
              <a:t>etc</a:t>
            </a:r>
            <a:r>
              <a:rPr lang="en-GB" dirty="0"/>
              <a:t>) </a:t>
            </a:r>
          </a:p>
          <a:p>
            <a:r>
              <a:rPr lang="en-GB" dirty="0"/>
              <a:t>        using resources/displays to support independent  	learning.</a:t>
            </a:r>
          </a:p>
          <a:p>
            <a:r>
              <a:rPr lang="en-GB" dirty="0"/>
              <a:t>Responsibility – for learning and behaviour.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05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Year 6 – Expectations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Reading, ( Accelerated Reader)</a:t>
            </a:r>
          </a:p>
          <a:p>
            <a:r>
              <a:rPr lang="en-GB" dirty="0"/>
              <a:t>Spelling,: </a:t>
            </a:r>
          </a:p>
          <a:p>
            <a:r>
              <a:rPr lang="en-GB" dirty="0"/>
              <a:t>Grammar, </a:t>
            </a:r>
          </a:p>
          <a:p>
            <a:r>
              <a:rPr lang="en-GB" dirty="0"/>
              <a:t>Writing, ( including cross –curricular)</a:t>
            </a:r>
          </a:p>
          <a:p>
            <a:r>
              <a:rPr lang="en-GB" dirty="0"/>
              <a:t>Maths. –include recall of multiplication and related division facts- please encourage regular practice over the holidays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906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85738"/>
            <a:ext cx="8915400" cy="648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609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Bikeability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317" y="708396"/>
            <a:ext cx="8229600" cy="4525963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Learn 2Ride  and </a:t>
            </a:r>
            <a:r>
              <a:rPr lang="en-GB" dirty="0" err="1"/>
              <a:t>Bikeability</a:t>
            </a:r>
            <a:r>
              <a:rPr lang="en-GB" dirty="0"/>
              <a:t> Level 2 will commence on  w/c 29</a:t>
            </a:r>
            <a:r>
              <a:rPr lang="en-GB" baseline="30000" dirty="0"/>
              <a:t>th</a:t>
            </a:r>
            <a:r>
              <a:rPr lang="en-GB" dirty="0"/>
              <a:t> September: </a:t>
            </a:r>
          </a:p>
          <a:p>
            <a:r>
              <a:rPr lang="en-GB" dirty="0"/>
              <a:t>A link will be  sent out to be completed.</a:t>
            </a:r>
          </a:p>
          <a:p>
            <a:r>
              <a:rPr lang="en-GB" dirty="0"/>
              <a:t>Prior to sessions beginning you will be informed on which day your child’s sessions are.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5" y="4510829"/>
            <a:ext cx="5038725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3072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of KS2 SATs 2025/2026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>
                <a:highlight>
                  <a:srgbClr val="FFFF00"/>
                </a:highlight>
              </a:rPr>
              <a:t>Monday 11</a:t>
            </a:r>
            <a:r>
              <a:rPr lang="en-GB" u="sng" baseline="30000" dirty="0">
                <a:highlight>
                  <a:srgbClr val="FFFF00"/>
                </a:highlight>
              </a:rPr>
              <a:t>th</a:t>
            </a:r>
            <a:r>
              <a:rPr lang="en-GB" u="sng" dirty="0">
                <a:highlight>
                  <a:srgbClr val="FFFF00"/>
                </a:highlight>
              </a:rPr>
              <a:t> May- Thursday 14</a:t>
            </a:r>
            <a:r>
              <a:rPr lang="en-GB" u="sng" baseline="30000" dirty="0">
                <a:highlight>
                  <a:srgbClr val="FFFF00"/>
                </a:highlight>
              </a:rPr>
              <a:t>th</a:t>
            </a:r>
            <a:r>
              <a:rPr lang="en-GB" u="sng" dirty="0">
                <a:highlight>
                  <a:srgbClr val="FFFF00"/>
                </a:highlight>
              </a:rPr>
              <a:t> May 2026</a:t>
            </a:r>
          </a:p>
          <a:p>
            <a:r>
              <a:rPr lang="en-US" dirty="0"/>
              <a:t>Grammar and </a:t>
            </a:r>
            <a:r>
              <a:rPr lang="en-US" dirty="0" err="1"/>
              <a:t>Speliing</a:t>
            </a:r>
            <a:endParaRPr lang="en-US" dirty="0"/>
          </a:p>
          <a:p>
            <a:r>
              <a:rPr lang="en-US" dirty="0"/>
              <a:t>Reading</a:t>
            </a:r>
          </a:p>
          <a:p>
            <a:r>
              <a:rPr lang="en-US" dirty="0" err="1"/>
              <a:t>Maths</a:t>
            </a:r>
            <a:r>
              <a:rPr lang="en-US" dirty="0"/>
              <a:t>: Arithmetic  Paper 1 and Reasoning Paper 2</a:t>
            </a:r>
          </a:p>
          <a:p>
            <a:r>
              <a:rPr lang="en-US" dirty="0" err="1"/>
              <a:t>Maths</a:t>
            </a:r>
            <a:r>
              <a:rPr lang="en-US" dirty="0"/>
              <a:t>: Reasoning Paper 3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Writing and Science Levels are Teacher Assessed.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88640"/>
            <a:ext cx="1133475" cy="1109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09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6704-0217-47C1-992C-090D48F5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Year 6 Residential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55B5F-4987-4FE2-84D0-68F2C03F4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Camp Kernow has provisionally been booked for 22</a:t>
            </a:r>
            <a:r>
              <a:rPr lang="en-US" baseline="30000" dirty="0"/>
              <a:t>nd</a:t>
            </a:r>
            <a:r>
              <a:rPr lang="en-US" dirty="0"/>
              <a:t>-24</a:t>
            </a:r>
            <a:r>
              <a:rPr lang="en-US" baseline="30000" dirty="0"/>
              <a:t>th</a:t>
            </a:r>
            <a:r>
              <a:rPr lang="en-US" dirty="0"/>
              <a:t> June 2026 further details to follow.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https://campkernow.org.uk/</a:t>
            </a:r>
            <a:endParaRPr lang="en-GB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2B11CDC-9707-4F46-89D0-C73AB7A5A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27-29th June 2022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3952C1-B69B-4416-858A-C2BEB7728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2780928"/>
            <a:ext cx="574357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15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Maths and English Homework Books ( at times My Maths and SPAG.com will be set )</a:t>
            </a:r>
          </a:p>
          <a:p>
            <a:r>
              <a:rPr lang="en-GB" dirty="0"/>
              <a:t>Reading ( Accelerated Reader books- see following slides)</a:t>
            </a:r>
          </a:p>
          <a:p>
            <a:r>
              <a:rPr lang="en-GB" dirty="0"/>
              <a:t>Any work which is not completed in class/school.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( children will be provided with their logins in September for My Maths and SPAG.com)</a:t>
            </a:r>
          </a:p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60648"/>
            <a:ext cx="1133475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487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6E8AE714AA28438A1DC97EA83DC32E" ma:contentTypeVersion="15" ma:contentTypeDescription="Create a new document." ma:contentTypeScope="" ma:versionID="35b459ffa1e2e4402e0f85f61a944445">
  <xsd:schema xmlns:xsd="http://www.w3.org/2001/XMLSchema" xmlns:xs="http://www.w3.org/2001/XMLSchema" xmlns:p="http://schemas.microsoft.com/office/2006/metadata/properties" xmlns:ns3="914263f5-4727-4868-94a1-965afa1dd53f" xmlns:ns4="aa301ff5-b84f-4cf1-bd06-dfd22ecdff06" targetNamespace="http://schemas.microsoft.com/office/2006/metadata/properties" ma:root="true" ma:fieldsID="0590db8313f309409e4e858b8a49d056" ns3:_="" ns4:_="">
    <xsd:import namespace="914263f5-4727-4868-94a1-965afa1dd53f"/>
    <xsd:import namespace="aa301ff5-b84f-4cf1-bd06-dfd22ecdff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4263f5-4727-4868-94a1-965afa1dd5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301ff5-b84f-4cf1-bd06-dfd22ecdff0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4263f5-4727-4868-94a1-965afa1dd53f" xsi:nil="true"/>
  </documentManagement>
</p:properties>
</file>

<file path=customXml/itemProps1.xml><?xml version="1.0" encoding="utf-8"?>
<ds:datastoreItem xmlns:ds="http://schemas.openxmlformats.org/officeDocument/2006/customXml" ds:itemID="{87F8E14B-882C-433C-B850-318B597C19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4263f5-4727-4868-94a1-965afa1dd53f"/>
    <ds:schemaRef ds:uri="aa301ff5-b84f-4cf1-bd06-dfd22ecdff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6F842A-B419-4CA9-83B9-166EC1BB2E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15274A-5151-4247-A1AB-6FE2A3E58DB9}">
  <ds:schemaRefs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purl.org/dc/dcmitype/"/>
    <ds:schemaRef ds:uri="914263f5-4727-4868-94a1-965afa1dd5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a301ff5-b84f-4cf1-bd06-dfd22ecdff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575</Words>
  <Application>Microsoft Office PowerPoint</Application>
  <PresentationFormat>On-screen Show (4:3)</PresentationFormat>
  <Paragraphs>86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Welcome to Class 6</vt:lpstr>
      <vt:lpstr>Expectations</vt:lpstr>
      <vt:lpstr>Expectations</vt:lpstr>
      <vt:lpstr>Year 6 – Expectations :</vt:lpstr>
      <vt:lpstr>PowerPoint Presentation</vt:lpstr>
      <vt:lpstr>Bikeability</vt:lpstr>
      <vt:lpstr>End of KS2 SATs 2025/2026</vt:lpstr>
      <vt:lpstr>Year 6 Residential</vt:lpstr>
      <vt:lpstr>Homework</vt:lpstr>
      <vt:lpstr>Home Reading </vt:lpstr>
      <vt:lpstr>Home Reading </vt:lpstr>
      <vt:lpstr>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Class 6</dc:title>
  <dc:creator>Sharon Neale</dc:creator>
  <cp:lastModifiedBy>David Hunt</cp:lastModifiedBy>
  <cp:revision>50</cp:revision>
  <dcterms:created xsi:type="dcterms:W3CDTF">2018-07-11T13:50:46Z</dcterms:created>
  <dcterms:modified xsi:type="dcterms:W3CDTF">2025-07-11T07:49:07Z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0x010100E56E8AE714AA28438A1DC97EA83DC32E</vt:lpwstr>
  </property>
</Properties>
</file>