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Ballpoint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6.png"/><Relationship Id="rId7" Type="http://schemas.openxmlformats.org/officeDocument/2006/relationships/image" Target="../media/image65.png"/><Relationship Id="rId12" Type="http://schemas.openxmlformats.org/officeDocument/2006/relationships/image" Target="../media/image5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37.svg"/><Relationship Id="rId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16.png"/><Relationship Id="rId18" Type="http://schemas.openxmlformats.org/officeDocument/2006/relationships/image" Target="../media/image5.svg"/><Relationship Id="rId26" Type="http://schemas.openxmlformats.org/officeDocument/2006/relationships/image" Target="../media/image58.svg"/><Relationship Id="rId3" Type="http://schemas.openxmlformats.org/officeDocument/2006/relationships/image" Target="../media/image2.png"/><Relationship Id="rId21" Type="http://schemas.openxmlformats.org/officeDocument/2006/relationships/image" Target="../media/image71.png"/><Relationship Id="rId7" Type="http://schemas.openxmlformats.org/officeDocument/2006/relationships/image" Target="../media/image70.png"/><Relationship Id="rId12" Type="http://schemas.openxmlformats.org/officeDocument/2006/relationships/image" Target="../media/image7.svg"/><Relationship Id="rId17" Type="http://schemas.openxmlformats.org/officeDocument/2006/relationships/image" Target="../media/image4.png"/><Relationship Id="rId25" Type="http://schemas.openxmlformats.org/officeDocument/2006/relationships/image" Target="../media/image74.png"/><Relationship Id="rId2" Type="http://schemas.openxmlformats.org/officeDocument/2006/relationships/image" Target="../media/image1.jpeg"/><Relationship Id="rId16" Type="http://schemas.openxmlformats.org/officeDocument/2006/relationships/image" Target="../media/image54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6.png"/><Relationship Id="rId24" Type="http://schemas.openxmlformats.org/officeDocument/2006/relationships/image" Target="../media/image73.svg"/><Relationship Id="rId5" Type="http://schemas.openxmlformats.org/officeDocument/2006/relationships/image" Target="../media/image10.png"/><Relationship Id="rId15" Type="http://schemas.openxmlformats.org/officeDocument/2006/relationships/image" Target="../media/image69.png"/><Relationship Id="rId23" Type="http://schemas.openxmlformats.org/officeDocument/2006/relationships/image" Target="../media/image72.png"/><Relationship Id="rId10" Type="http://schemas.openxmlformats.org/officeDocument/2006/relationships/image" Target="../media/image25.svg"/><Relationship Id="rId19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24.png"/><Relationship Id="rId14" Type="http://schemas.openxmlformats.org/officeDocument/2006/relationships/image" Target="../media/image17.svg"/><Relationship Id="rId22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7.svg"/><Relationship Id="rId4" Type="http://schemas.openxmlformats.org/officeDocument/2006/relationships/image" Target="../media/image33.sv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gif"/><Relationship Id="rId4" Type="http://schemas.openxmlformats.org/officeDocument/2006/relationships/image" Target="../media/image4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16.png"/><Relationship Id="rId18" Type="http://schemas.openxmlformats.org/officeDocument/2006/relationships/image" Target="../media/image58.sv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12" Type="http://schemas.openxmlformats.org/officeDocument/2006/relationships/image" Target="../media/image13.svg"/><Relationship Id="rId17" Type="http://schemas.openxmlformats.org/officeDocument/2006/relationships/image" Target="../media/image57.png"/><Relationship Id="rId2" Type="http://schemas.openxmlformats.org/officeDocument/2006/relationships/image" Target="../media/image1.jpeg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12.png"/><Relationship Id="rId5" Type="http://schemas.openxmlformats.org/officeDocument/2006/relationships/image" Target="../media/image51.png"/><Relationship Id="rId15" Type="http://schemas.openxmlformats.org/officeDocument/2006/relationships/image" Target="../media/image4.png"/><Relationship Id="rId10" Type="http://schemas.openxmlformats.org/officeDocument/2006/relationships/image" Target="../media/image56.svg"/><Relationship Id="rId4" Type="http://schemas.openxmlformats.org/officeDocument/2006/relationships/image" Target="../media/image3.svg"/><Relationship Id="rId9" Type="http://schemas.openxmlformats.org/officeDocument/2006/relationships/image" Target="../media/image55.png"/><Relationship Id="rId1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88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290240" y="1855815"/>
            <a:ext cx="10137965" cy="8034337"/>
          </a:xfrm>
          <a:custGeom>
            <a:avLst/>
            <a:gdLst/>
            <a:ahLst/>
            <a:cxnLst/>
            <a:rect l="l" t="t" r="r" b="b"/>
            <a:pathLst>
              <a:path w="10137965" h="8034337">
                <a:moveTo>
                  <a:pt x="0" y="0"/>
                </a:moveTo>
                <a:lnTo>
                  <a:pt x="10137965" y="0"/>
                </a:lnTo>
                <a:lnTo>
                  <a:pt x="10137965" y="8034337"/>
                </a:lnTo>
                <a:lnTo>
                  <a:pt x="0" y="8034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780332" y="4185334"/>
            <a:ext cx="11157780" cy="260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58"/>
              </a:lnSpc>
            </a:pPr>
            <a:r>
              <a:rPr lang="en-US" sz="16627" spc="831" dirty="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PARENTS’</a:t>
            </a:r>
          </a:p>
        </p:txBody>
      </p:sp>
      <p:sp>
        <p:nvSpPr>
          <p:cNvPr id="5" name="Freeform 5"/>
          <p:cNvSpPr/>
          <p:nvPr/>
        </p:nvSpPr>
        <p:spPr>
          <a:xfrm rot="5005976">
            <a:off x="13258542" y="500013"/>
            <a:ext cx="3655695" cy="3768758"/>
          </a:xfrm>
          <a:custGeom>
            <a:avLst/>
            <a:gdLst/>
            <a:ahLst/>
            <a:cxnLst/>
            <a:rect l="l" t="t" r="r" b="b"/>
            <a:pathLst>
              <a:path w="3655695" h="3768758">
                <a:moveTo>
                  <a:pt x="0" y="0"/>
                </a:moveTo>
                <a:lnTo>
                  <a:pt x="3655695" y="0"/>
                </a:lnTo>
                <a:lnTo>
                  <a:pt x="3655695" y="3768757"/>
                </a:lnTo>
                <a:lnTo>
                  <a:pt x="0" y="3768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4634979">
            <a:off x="867073" y="6197712"/>
            <a:ext cx="3387738" cy="3492514"/>
          </a:xfrm>
          <a:custGeom>
            <a:avLst/>
            <a:gdLst/>
            <a:ahLst/>
            <a:cxnLst/>
            <a:rect l="l" t="t" r="r" b="b"/>
            <a:pathLst>
              <a:path w="3387738" h="3492514">
                <a:moveTo>
                  <a:pt x="0" y="0"/>
                </a:moveTo>
                <a:lnTo>
                  <a:pt x="3387738" y="0"/>
                </a:lnTo>
                <a:lnTo>
                  <a:pt x="3387738" y="3492514"/>
                </a:lnTo>
                <a:lnTo>
                  <a:pt x="0" y="34925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 rot="-2109229">
            <a:off x="-382481" y="844873"/>
            <a:ext cx="9262285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35"/>
              </a:lnSpc>
            </a:pPr>
            <a:r>
              <a:rPr lang="en-US" sz="13176" spc="658" dirty="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St Stephens Community Academy 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0656505" y="-527275"/>
            <a:ext cx="2176008" cy="2374906"/>
          </a:xfrm>
          <a:custGeom>
            <a:avLst/>
            <a:gdLst/>
            <a:ahLst/>
            <a:cxnLst/>
            <a:rect l="l" t="t" r="r" b="b"/>
            <a:pathLst>
              <a:path w="2176008" h="2374906">
                <a:moveTo>
                  <a:pt x="2176008" y="0"/>
                </a:moveTo>
                <a:lnTo>
                  <a:pt x="0" y="0"/>
                </a:lnTo>
                <a:lnTo>
                  <a:pt x="0" y="2374907"/>
                </a:lnTo>
                <a:lnTo>
                  <a:pt x="2176008" y="2374907"/>
                </a:lnTo>
                <a:lnTo>
                  <a:pt x="217600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4685807">
            <a:off x="-2187367" y="2929492"/>
            <a:ext cx="3055755" cy="3259472"/>
          </a:xfrm>
          <a:custGeom>
            <a:avLst/>
            <a:gdLst/>
            <a:ahLst/>
            <a:cxnLst/>
            <a:rect l="l" t="t" r="r" b="b"/>
            <a:pathLst>
              <a:path w="3055755" h="3259472">
                <a:moveTo>
                  <a:pt x="0" y="0"/>
                </a:moveTo>
                <a:lnTo>
                  <a:pt x="3055754" y="0"/>
                </a:lnTo>
                <a:lnTo>
                  <a:pt x="3055754" y="3259472"/>
                </a:lnTo>
                <a:lnTo>
                  <a:pt x="0" y="32594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2449215">
            <a:off x="-425448" y="-1249168"/>
            <a:ext cx="2661260" cy="2952854"/>
          </a:xfrm>
          <a:custGeom>
            <a:avLst/>
            <a:gdLst/>
            <a:ahLst/>
            <a:cxnLst/>
            <a:rect l="l" t="t" r="r" b="b"/>
            <a:pathLst>
              <a:path w="2661260" h="2952854">
                <a:moveTo>
                  <a:pt x="0" y="0"/>
                </a:moveTo>
                <a:lnTo>
                  <a:pt x="2661260" y="0"/>
                </a:lnTo>
                <a:lnTo>
                  <a:pt x="2661260" y="2952854"/>
                </a:lnTo>
                <a:lnTo>
                  <a:pt x="0" y="29528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4075018" y="8995169"/>
            <a:ext cx="3425571" cy="4114800"/>
          </a:xfrm>
          <a:custGeom>
            <a:avLst/>
            <a:gdLst/>
            <a:ahLst/>
            <a:cxnLst/>
            <a:rect l="l" t="t" r="r" b="b"/>
            <a:pathLst>
              <a:path w="3425571" h="4114800">
                <a:moveTo>
                  <a:pt x="0" y="0"/>
                </a:moveTo>
                <a:lnTo>
                  <a:pt x="3425571" y="0"/>
                </a:lnTo>
                <a:lnTo>
                  <a:pt x="34255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4767601">
            <a:off x="8556114" y="-659585"/>
            <a:ext cx="1946000" cy="1931405"/>
          </a:xfrm>
          <a:custGeom>
            <a:avLst/>
            <a:gdLst/>
            <a:ahLst/>
            <a:cxnLst/>
            <a:rect l="l" t="t" r="r" b="b"/>
            <a:pathLst>
              <a:path w="1946000" h="1931405">
                <a:moveTo>
                  <a:pt x="0" y="0"/>
                </a:moveTo>
                <a:lnTo>
                  <a:pt x="1946000" y="0"/>
                </a:lnTo>
                <a:lnTo>
                  <a:pt x="1946000" y="1931405"/>
                </a:lnTo>
                <a:lnTo>
                  <a:pt x="0" y="19314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3818884">
            <a:off x="15367800" y="4221713"/>
            <a:ext cx="3055755" cy="3259472"/>
          </a:xfrm>
          <a:custGeom>
            <a:avLst/>
            <a:gdLst/>
            <a:ahLst/>
            <a:cxnLst/>
            <a:rect l="l" t="t" r="r" b="b"/>
            <a:pathLst>
              <a:path w="3055755" h="3259472">
                <a:moveTo>
                  <a:pt x="0" y="0"/>
                </a:moveTo>
                <a:lnTo>
                  <a:pt x="3055755" y="0"/>
                </a:lnTo>
                <a:lnTo>
                  <a:pt x="3055755" y="3259472"/>
                </a:lnTo>
                <a:lnTo>
                  <a:pt x="0" y="325947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1890963">
            <a:off x="16576291" y="1783045"/>
            <a:ext cx="2672049" cy="2398164"/>
          </a:xfrm>
          <a:custGeom>
            <a:avLst/>
            <a:gdLst/>
            <a:ahLst/>
            <a:cxnLst/>
            <a:rect l="l" t="t" r="r" b="b"/>
            <a:pathLst>
              <a:path w="2672049" h="2398164">
                <a:moveTo>
                  <a:pt x="0" y="0"/>
                </a:moveTo>
                <a:lnTo>
                  <a:pt x="2672049" y="0"/>
                </a:lnTo>
                <a:lnTo>
                  <a:pt x="2672049" y="2398164"/>
                </a:lnTo>
                <a:lnTo>
                  <a:pt x="0" y="239816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-1641097">
            <a:off x="15770394" y="7283189"/>
            <a:ext cx="2031942" cy="2682431"/>
          </a:xfrm>
          <a:custGeom>
            <a:avLst/>
            <a:gdLst/>
            <a:ahLst/>
            <a:cxnLst/>
            <a:rect l="l" t="t" r="r" b="b"/>
            <a:pathLst>
              <a:path w="2031942" h="2682431">
                <a:moveTo>
                  <a:pt x="0" y="0"/>
                </a:moveTo>
                <a:lnTo>
                  <a:pt x="2031942" y="0"/>
                </a:lnTo>
                <a:lnTo>
                  <a:pt x="2031942" y="2682431"/>
                </a:lnTo>
                <a:lnTo>
                  <a:pt x="0" y="268243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rot="4767601">
            <a:off x="14113390" y="9425828"/>
            <a:ext cx="1946000" cy="1931405"/>
          </a:xfrm>
          <a:custGeom>
            <a:avLst/>
            <a:gdLst/>
            <a:ahLst/>
            <a:cxnLst/>
            <a:rect l="l" t="t" r="r" b="b"/>
            <a:pathLst>
              <a:path w="1946000" h="1931405">
                <a:moveTo>
                  <a:pt x="0" y="0"/>
                </a:moveTo>
                <a:lnTo>
                  <a:pt x="1946000" y="0"/>
                </a:lnTo>
                <a:lnTo>
                  <a:pt x="1946000" y="1931405"/>
                </a:lnTo>
                <a:lnTo>
                  <a:pt x="0" y="193140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-4386753">
            <a:off x="-1029690" y="9106879"/>
            <a:ext cx="3390323" cy="3212331"/>
          </a:xfrm>
          <a:custGeom>
            <a:avLst/>
            <a:gdLst/>
            <a:ahLst/>
            <a:cxnLst/>
            <a:rect l="l" t="t" r="r" b="b"/>
            <a:pathLst>
              <a:path w="3390323" h="3212331">
                <a:moveTo>
                  <a:pt x="0" y="0"/>
                </a:moveTo>
                <a:lnTo>
                  <a:pt x="3390323" y="0"/>
                </a:lnTo>
                <a:lnTo>
                  <a:pt x="3390323" y="3212331"/>
                </a:lnTo>
                <a:lnTo>
                  <a:pt x="0" y="321233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1767381">
            <a:off x="-202046" y="5561493"/>
            <a:ext cx="691939" cy="2798282"/>
          </a:xfrm>
          <a:custGeom>
            <a:avLst/>
            <a:gdLst/>
            <a:ahLst/>
            <a:cxnLst/>
            <a:rect l="l" t="t" r="r" b="b"/>
            <a:pathLst>
              <a:path w="691939" h="2798282">
                <a:moveTo>
                  <a:pt x="0" y="0"/>
                </a:moveTo>
                <a:lnTo>
                  <a:pt x="691938" y="0"/>
                </a:lnTo>
                <a:lnTo>
                  <a:pt x="691938" y="2798282"/>
                </a:lnTo>
                <a:lnTo>
                  <a:pt x="0" y="279828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-4386753">
            <a:off x="14518620" y="-2433279"/>
            <a:ext cx="3390323" cy="3212331"/>
          </a:xfrm>
          <a:custGeom>
            <a:avLst/>
            <a:gdLst/>
            <a:ahLst/>
            <a:cxnLst/>
            <a:rect l="l" t="t" r="r" b="b"/>
            <a:pathLst>
              <a:path w="3390323" h="3212331">
                <a:moveTo>
                  <a:pt x="0" y="0"/>
                </a:moveTo>
                <a:lnTo>
                  <a:pt x="3390322" y="0"/>
                </a:lnTo>
                <a:lnTo>
                  <a:pt x="3390322" y="3212331"/>
                </a:lnTo>
                <a:lnTo>
                  <a:pt x="0" y="321233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 rot="-4685807">
            <a:off x="16909511" y="-1276708"/>
            <a:ext cx="3055755" cy="3259472"/>
          </a:xfrm>
          <a:custGeom>
            <a:avLst/>
            <a:gdLst/>
            <a:ahLst/>
            <a:cxnLst/>
            <a:rect l="l" t="t" r="r" b="b"/>
            <a:pathLst>
              <a:path w="3055755" h="3259472">
                <a:moveTo>
                  <a:pt x="0" y="0"/>
                </a:moveTo>
                <a:lnTo>
                  <a:pt x="3055755" y="0"/>
                </a:lnTo>
                <a:lnTo>
                  <a:pt x="3055755" y="3259472"/>
                </a:lnTo>
                <a:lnTo>
                  <a:pt x="0" y="32594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6560406" y="9258300"/>
            <a:ext cx="2661260" cy="2952854"/>
          </a:xfrm>
          <a:custGeom>
            <a:avLst/>
            <a:gdLst/>
            <a:ahLst/>
            <a:cxnLst/>
            <a:rect l="l" t="t" r="r" b="b"/>
            <a:pathLst>
              <a:path w="2661260" h="2952854">
                <a:moveTo>
                  <a:pt x="0" y="0"/>
                </a:moveTo>
                <a:lnTo>
                  <a:pt x="2661260" y="0"/>
                </a:lnTo>
                <a:lnTo>
                  <a:pt x="2661260" y="2952854"/>
                </a:lnTo>
                <a:lnTo>
                  <a:pt x="0" y="29528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TextBox 22"/>
          <p:cNvSpPr txBox="1"/>
          <p:nvPr/>
        </p:nvSpPr>
        <p:spPr>
          <a:xfrm rot="-1634123">
            <a:off x="9147888" y="5488222"/>
            <a:ext cx="5707807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25"/>
              </a:lnSpc>
            </a:pPr>
            <a:endParaRPr lang="en-US" sz="6500" spc="325" dirty="0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6825"/>
              </a:lnSpc>
            </a:pPr>
            <a:r>
              <a:rPr lang="en-US" sz="6500" spc="325" dirty="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Engagement Policy</a:t>
            </a:r>
          </a:p>
          <a:p>
            <a:pPr algn="l">
              <a:lnSpc>
                <a:spcPts val="6825"/>
              </a:lnSpc>
            </a:pPr>
            <a:endParaRPr lang="en-US" sz="6500" spc="325" dirty="0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23" name="Freeform 23"/>
          <p:cNvSpPr/>
          <p:nvPr/>
        </p:nvSpPr>
        <p:spPr>
          <a:xfrm rot="4767601">
            <a:off x="3454351" y="-1070233"/>
            <a:ext cx="1946000" cy="1931405"/>
          </a:xfrm>
          <a:custGeom>
            <a:avLst/>
            <a:gdLst/>
            <a:ahLst/>
            <a:cxnLst/>
            <a:rect l="l" t="t" r="r" b="b"/>
            <a:pathLst>
              <a:path w="1946000" h="1931405">
                <a:moveTo>
                  <a:pt x="0" y="0"/>
                </a:moveTo>
                <a:lnTo>
                  <a:pt x="1946000" y="0"/>
                </a:lnTo>
                <a:lnTo>
                  <a:pt x="1946000" y="1931405"/>
                </a:lnTo>
                <a:lnTo>
                  <a:pt x="0" y="193140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780" b="-766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81043">
            <a:off x="943791" y="1227608"/>
            <a:ext cx="7899377" cy="4245915"/>
          </a:xfrm>
          <a:custGeom>
            <a:avLst/>
            <a:gdLst/>
            <a:ahLst/>
            <a:cxnLst/>
            <a:rect l="l" t="t" r="r" b="b"/>
            <a:pathLst>
              <a:path w="7899377" h="4245915">
                <a:moveTo>
                  <a:pt x="0" y="0"/>
                </a:moveTo>
                <a:lnTo>
                  <a:pt x="7899377" y="0"/>
                </a:lnTo>
                <a:lnTo>
                  <a:pt x="7899377" y="4245915"/>
                </a:lnTo>
                <a:lnTo>
                  <a:pt x="0" y="4245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 rot="-785081">
            <a:off x="1259387" y="1766757"/>
            <a:ext cx="6599553" cy="250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1"/>
              </a:lnSpc>
            </a:pPr>
            <a:r>
              <a:rPr lang="en-US" sz="9702" spc="485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KEY DOCUMENTS</a:t>
            </a:r>
          </a:p>
        </p:txBody>
      </p:sp>
      <p:sp>
        <p:nvSpPr>
          <p:cNvPr id="5" name="Freeform 5"/>
          <p:cNvSpPr/>
          <p:nvPr/>
        </p:nvSpPr>
        <p:spPr>
          <a:xfrm rot="-4685807">
            <a:off x="-157851" y="7320418"/>
            <a:ext cx="3055755" cy="3259472"/>
          </a:xfrm>
          <a:custGeom>
            <a:avLst/>
            <a:gdLst/>
            <a:ahLst/>
            <a:cxnLst/>
            <a:rect l="l" t="t" r="r" b="b"/>
            <a:pathLst>
              <a:path w="3055755" h="3259472">
                <a:moveTo>
                  <a:pt x="0" y="0"/>
                </a:moveTo>
                <a:lnTo>
                  <a:pt x="3055755" y="0"/>
                </a:lnTo>
                <a:lnTo>
                  <a:pt x="3055755" y="3259472"/>
                </a:lnTo>
                <a:lnTo>
                  <a:pt x="0" y="3259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2977146" y="9258300"/>
            <a:ext cx="2750446" cy="1739657"/>
          </a:xfrm>
          <a:custGeom>
            <a:avLst/>
            <a:gdLst/>
            <a:ahLst/>
            <a:cxnLst/>
            <a:rect l="l" t="t" r="r" b="b"/>
            <a:pathLst>
              <a:path w="2750446" h="1739657">
                <a:moveTo>
                  <a:pt x="0" y="0"/>
                </a:moveTo>
                <a:lnTo>
                  <a:pt x="2750445" y="0"/>
                </a:lnTo>
                <a:lnTo>
                  <a:pt x="2750445" y="1739657"/>
                </a:lnTo>
                <a:lnTo>
                  <a:pt x="0" y="1739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1934364">
            <a:off x="15780940" y="-215965"/>
            <a:ext cx="2555350" cy="3069490"/>
          </a:xfrm>
          <a:custGeom>
            <a:avLst/>
            <a:gdLst/>
            <a:ahLst/>
            <a:cxnLst/>
            <a:rect l="l" t="t" r="r" b="b"/>
            <a:pathLst>
              <a:path w="2555350" h="3069490">
                <a:moveTo>
                  <a:pt x="0" y="0"/>
                </a:moveTo>
                <a:lnTo>
                  <a:pt x="2555350" y="0"/>
                </a:lnTo>
                <a:lnTo>
                  <a:pt x="2555350" y="3069490"/>
                </a:lnTo>
                <a:lnTo>
                  <a:pt x="0" y="30694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2640011" y="6717268"/>
            <a:ext cx="1946000" cy="1931405"/>
          </a:xfrm>
          <a:custGeom>
            <a:avLst/>
            <a:gdLst/>
            <a:ahLst/>
            <a:cxnLst/>
            <a:rect l="l" t="t" r="r" b="b"/>
            <a:pathLst>
              <a:path w="1946000" h="1931405">
                <a:moveTo>
                  <a:pt x="0" y="0"/>
                </a:moveTo>
                <a:lnTo>
                  <a:pt x="1946000" y="0"/>
                </a:lnTo>
                <a:lnTo>
                  <a:pt x="1946000" y="1931405"/>
                </a:lnTo>
                <a:lnTo>
                  <a:pt x="0" y="1931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9707084" y="2813173"/>
            <a:ext cx="6542443" cy="355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9"/>
              </a:lnSpc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The school publishes key documents and policies on the school website.</a:t>
            </a:r>
          </a:p>
          <a:p>
            <a:pPr algn="l">
              <a:lnSpc>
                <a:spcPts val="3959"/>
              </a:lnSpc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Parents can download these documents.</a:t>
            </a:r>
          </a:p>
          <a:p>
            <a:pPr algn="l">
              <a:lnSpc>
                <a:spcPts val="3959"/>
              </a:lnSpc>
            </a:pPr>
            <a:endParaRPr lang="en-US" sz="3599" spc="97">
              <a:solidFill>
                <a:srgbClr val="FFFFFF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3959"/>
              </a:lnSpc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The school aims to create documents that are accessible to parents and easy to understand.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515537" y="682943"/>
            <a:ext cx="11256927" cy="8921115"/>
          </a:xfrm>
          <a:custGeom>
            <a:avLst/>
            <a:gdLst/>
            <a:ahLst/>
            <a:cxnLst/>
            <a:rect l="l" t="t" r="r" b="b"/>
            <a:pathLst>
              <a:path w="11256927" h="8921115">
                <a:moveTo>
                  <a:pt x="0" y="0"/>
                </a:moveTo>
                <a:lnTo>
                  <a:pt x="11256926" y="0"/>
                </a:lnTo>
                <a:lnTo>
                  <a:pt x="11256926" y="8921114"/>
                </a:lnTo>
                <a:lnTo>
                  <a:pt x="0" y="8921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460496" y="3826307"/>
            <a:ext cx="9153236" cy="1729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15"/>
              </a:lnSpc>
            </a:pPr>
            <a:r>
              <a:rPr lang="en-US" sz="11444" spc="572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THANK YOU</a:t>
            </a:r>
          </a:p>
        </p:txBody>
      </p:sp>
      <p:sp>
        <p:nvSpPr>
          <p:cNvPr id="5" name="Freeform 5"/>
          <p:cNvSpPr/>
          <p:nvPr/>
        </p:nvSpPr>
        <p:spPr>
          <a:xfrm>
            <a:off x="16075343" y="5043723"/>
            <a:ext cx="2661260" cy="2952854"/>
          </a:xfrm>
          <a:custGeom>
            <a:avLst/>
            <a:gdLst/>
            <a:ahLst/>
            <a:cxnLst/>
            <a:rect l="l" t="t" r="r" b="b"/>
            <a:pathLst>
              <a:path w="2661260" h="2952854">
                <a:moveTo>
                  <a:pt x="0" y="0"/>
                </a:moveTo>
                <a:lnTo>
                  <a:pt x="2661260" y="0"/>
                </a:lnTo>
                <a:lnTo>
                  <a:pt x="2661260" y="2952854"/>
                </a:lnTo>
                <a:lnTo>
                  <a:pt x="0" y="29528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1641097">
            <a:off x="767184" y="956771"/>
            <a:ext cx="2031942" cy="2682431"/>
          </a:xfrm>
          <a:custGeom>
            <a:avLst/>
            <a:gdLst/>
            <a:ahLst/>
            <a:cxnLst/>
            <a:rect l="l" t="t" r="r" b="b"/>
            <a:pathLst>
              <a:path w="2031942" h="2682431">
                <a:moveTo>
                  <a:pt x="0" y="0"/>
                </a:moveTo>
                <a:lnTo>
                  <a:pt x="2031942" y="0"/>
                </a:lnTo>
                <a:lnTo>
                  <a:pt x="2031942" y="2682431"/>
                </a:lnTo>
                <a:lnTo>
                  <a:pt x="0" y="26824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4386753">
            <a:off x="13534804" y="-577465"/>
            <a:ext cx="3390323" cy="3212331"/>
          </a:xfrm>
          <a:custGeom>
            <a:avLst/>
            <a:gdLst/>
            <a:ahLst/>
            <a:cxnLst/>
            <a:rect l="l" t="t" r="r" b="b"/>
            <a:pathLst>
              <a:path w="3390323" h="3212331">
                <a:moveTo>
                  <a:pt x="0" y="0"/>
                </a:moveTo>
                <a:lnTo>
                  <a:pt x="3390322" y="0"/>
                </a:lnTo>
                <a:lnTo>
                  <a:pt x="3390322" y="3212330"/>
                </a:lnTo>
                <a:lnTo>
                  <a:pt x="0" y="32123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flipH="1">
            <a:off x="14772463" y="2297987"/>
            <a:ext cx="2176008" cy="2374906"/>
          </a:xfrm>
          <a:custGeom>
            <a:avLst/>
            <a:gdLst/>
            <a:ahLst/>
            <a:cxnLst/>
            <a:rect l="l" t="t" r="r" b="b"/>
            <a:pathLst>
              <a:path w="2176008" h="2374906">
                <a:moveTo>
                  <a:pt x="2176008" y="0"/>
                </a:moveTo>
                <a:lnTo>
                  <a:pt x="0" y="0"/>
                </a:lnTo>
                <a:lnTo>
                  <a:pt x="0" y="2374906"/>
                </a:lnTo>
                <a:lnTo>
                  <a:pt x="2176008" y="2374906"/>
                </a:lnTo>
                <a:lnTo>
                  <a:pt x="217600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4685807">
            <a:off x="189506" y="4231922"/>
            <a:ext cx="3055755" cy="3259472"/>
          </a:xfrm>
          <a:custGeom>
            <a:avLst/>
            <a:gdLst/>
            <a:ahLst/>
            <a:cxnLst/>
            <a:rect l="l" t="t" r="r" b="b"/>
            <a:pathLst>
              <a:path w="3055755" h="3259472">
                <a:moveTo>
                  <a:pt x="0" y="0"/>
                </a:moveTo>
                <a:lnTo>
                  <a:pt x="3055754" y="0"/>
                </a:lnTo>
                <a:lnTo>
                  <a:pt x="3055754" y="3259472"/>
                </a:lnTo>
                <a:lnTo>
                  <a:pt x="0" y="32594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-228617" y="7996577"/>
            <a:ext cx="1946000" cy="1931405"/>
          </a:xfrm>
          <a:custGeom>
            <a:avLst/>
            <a:gdLst/>
            <a:ahLst/>
            <a:cxnLst/>
            <a:rect l="l" t="t" r="r" b="b"/>
            <a:pathLst>
              <a:path w="1946000" h="1931405">
                <a:moveTo>
                  <a:pt x="0" y="0"/>
                </a:moveTo>
                <a:lnTo>
                  <a:pt x="1946000" y="0"/>
                </a:lnTo>
                <a:lnTo>
                  <a:pt x="1946000" y="1931405"/>
                </a:lnTo>
                <a:lnTo>
                  <a:pt x="0" y="19314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5183919" flipH="1">
            <a:off x="13492066" y="6676580"/>
            <a:ext cx="2560796" cy="2639996"/>
          </a:xfrm>
          <a:custGeom>
            <a:avLst/>
            <a:gdLst/>
            <a:ahLst/>
            <a:cxnLst/>
            <a:rect l="l" t="t" r="r" b="b"/>
            <a:pathLst>
              <a:path w="2560796" h="2639996">
                <a:moveTo>
                  <a:pt x="2560795" y="0"/>
                </a:moveTo>
                <a:lnTo>
                  <a:pt x="0" y="0"/>
                </a:lnTo>
                <a:lnTo>
                  <a:pt x="0" y="2639995"/>
                </a:lnTo>
                <a:lnTo>
                  <a:pt x="2560795" y="2639995"/>
                </a:lnTo>
                <a:lnTo>
                  <a:pt x="2560795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2854597" y="-2540788"/>
            <a:ext cx="3425571" cy="4114800"/>
          </a:xfrm>
          <a:custGeom>
            <a:avLst/>
            <a:gdLst/>
            <a:ahLst/>
            <a:cxnLst/>
            <a:rect l="l" t="t" r="r" b="b"/>
            <a:pathLst>
              <a:path w="3425571" h="4114800">
                <a:moveTo>
                  <a:pt x="0" y="0"/>
                </a:moveTo>
                <a:lnTo>
                  <a:pt x="3425571" y="0"/>
                </a:lnTo>
                <a:lnTo>
                  <a:pt x="34255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-1180212">
            <a:off x="2121890" y="8636887"/>
            <a:ext cx="3010647" cy="1934341"/>
          </a:xfrm>
          <a:custGeom>
            <a:avLst/>
            <a:gdLst/>
            <a:ahLst/>
            <a:cxnLst/>
            <a:rect l="l" t="t" r="r" b="b"/>
            <a:pathLst>
              <a:path w="3010647" h="1934341">
                <a:moveTo>
                  <a:pt x="0" y="0"/>
                </a:moveTo>
                <a:lnTo>
                  <a:pt x="3010647" y="0"/>
                </a:lnTo>
                <a:lnTo>
                  <a:pt x="3010647" y="1934341"/>
                </a:lnTo>
                <a:lnTo>
                  <a:pt x="0" y="193434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1767381">
            <a:off x="17401345" y="329791"/>
            <a:ext cx="691939" cy="2798282"/>
          </a:xfrm>
          <a:custGeom>
            <a:avLst/>
            <a:gdLst/>
            <a:ahLst/>
            <a:cxnLst/>
            <a:rect l="l" t="t" r="r" b="b"/>
            <a:pathLst>
              <a:path w="691939" h="2798282">
                <a:moveTo>
                  <a:pt x="0" y="0"/>
                </a:moveTo>
                <a:lnTo>
                  <a:pt x="691939" y="0"/>
                </a:lnTo>
                <a:lnTo>
                  <a:pt x="691939" y="2798282"/>
                </a:lnTo>
                <a:lnTo>
                  <a:pt x="0" y="279828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2951930">
            <a:off x="11428645" y="-965703"/>
            <a:ext cx="1946000" cy="1931405"/>
          </a:xfrm>
          <a:custGeom>
            <a:avLst/>
            <a:gdLst/>
            <a:ahLst/>
            <a:cxnLst/>
            <a:rect l="l" t="t" r="r" b="b"/>
            <a:pathLst>
              <a:path w="1946000" h="1931405">
                <a:moveTo>
                  <a:pt x="0" y="0"/>
                </a:moveTo>
                <a:lnTo>
                  <a:pt x="1946000" y="0"/>
                </a:lnTo>
                <a:lnTo>
                  <a:pt x="1946000" y="1931406"/>
                </a:lnTo>
                <a:lnTo>
                  <a:pt x="0" y="19314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0360998" y="8004987"/>
            <a:ext cx="3013648" cy="2704749"/>
          </a:xfrm>
          <a:custGeom>
            <a:avLst/>
            <a:gdLst/>
            <a:ahLst/>
            <a:cxnLst/>
            <a:rect l="l" t="t" r="r" b="b"/>
            <a:pathLst>
              <a:path w="3013648" h="2704749">
                <a:moveTo>
                  <a:pt x="0" y="0"/>
                </a:moveTo>
                <a:lnTo>
                  <a:pt x="3013647" y="0"/>
                </a:lnTo>
                <a:lnTo>
                  <a:pt x="3013647" y="2704748"/>
                </a:lnTo>
                <a:lnTo>
                  <a:pt x="0" y="270474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6170281" y="8962280"/>
            <a:ext cx="3425571" cy="4114800"/>
          </a:xfrm>
          <a:custGeom>
            <a:avLst/>
            <a:gdLst/>
            <a:ahLst/>
            <a:cxnLst/>
            <a:rect l="l" t="t" r="r" b="b"/>
            <a:pathLst>
              <a:path w="3425571" h="4114800">
                <a:moveTo>
                  <a:pt x="0" y="0"/>
                </a:moveTo>
                <a:lnTo>
                  <a:pt x="3425571" y="0"/>
                </a:lnTo>
                <a:lnTo>
                  <a:pt x="34255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532843" y="6932530"/>
            <a:ext cx="3443754" cy="3573285"/>
          </a:xfrm>
          <a:custGeom>
            <a:avLst/>
            <a:gdLst/>
            <a:ahLst/>
            <a:cxnLst/>
            <a:rect l="l" t="t" r="r" b="b"/>
            <a:pathLst>
              <a:path w="3443754" h="3573285">
                <a:moveTo>
                  <a:pt x="0" y="0"/>
                </a:moveTo>
                <a:lnTo>
                  <a:pt x="3443754" y="0"/>
                </a:lnTo>
                <a:lnTo>
                  <a:pt x="3443754" y="3573285"/>
                </a:lnTo>
                <a:lnTo>
                  <a:pt x="0" y="35732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1854435">
            <a:off x="1494892" y="6163078"/>
            <a:ext cx="3290721" cy="2402226"/>
          </a:xfrm>
          <a:custGeom>
            <a:avLst/>
            <a:gdLst/>
            <a:ahLst/>
            <a:cxnLst/>
            <a:rect l="l" t="t" r="r" b="b"/>
            <a:pathLst>
              <a:path w="3290721" h="2402226">
                <a:moveTo>
                  <a:pt x="0" y="0"/>
                </a:moveTo>
                <a:lnTo>
                  <a:pt x="3290721" y="0"/>
                </a:lnTo>
                <a:lnTo>
                  <a:pt x="3290721" y="2402226"/>
                </a:lnTo>
                <a:lnTo>
                  <a:pt x="0" y="2402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688388" y="1580588"/>
            <a:ext cx="7327963" cy="3938780"/>
            <a:chOff x="372094" y="784365"/>
            <a:chExt cx="9770617" cy="5251707"/>
          </a:xfrm>
        </p:grpSpPr>
        <p:sp>
          <p:nvSpPr>
            <p:cNvPr id="6" name="Freeform 6"/>
            <p:cNvSpPr/>
            <p:nvPr/>
          </p:nvSpPr>
          <p:spPr>
            <a:xfrm rot="-581043">
              <a:off x="372094" y="784365"/>
              <a:ext cx="9770617" cy="5251707"/>
            </a:xfrm>
            <a:custGeom>
              <a:avLst/>
              <a:gdLst/>
              <a:ahLst/>
              <a:cxnLst/>
              <a:rect l="l" t="t" r="r" b="b"/>
              <a:pathLst>
                <a:path w="9770617" h="5251707">
                  <a:moveTo>
                    <a:pt x="0" y="0"/>
                  </a:moveTo>
                  <a:lnTo>
                    <a:pt x="9770617" y="0"/>
                  </a:lnTo>
                  <a:lnTo>
                    <a:pt x="9770617" y="5251707"/>
                  </a:lnTo>
                  <a:lnTo>
                    <a:pt x="0" y="5251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 rot="20712180">
              <a:off x="1028275" y="1489709"/>
              <a:ext cx="7919380" cy="30777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999"/>
                </a:lnSpc>
              </a:pPr>
              <a:r>
                <a:rPr lang="en-US" sz="9999" spc="499" dirty="0">
                  <a:solidFill>
                    <a:srgbClr val="FFFFFF"/>
                  </a:solidFill>
                  <a:latin typeface="Ballpoint"/>
                  <a:ea typeface="Ballpoint"/>
                  <a:cs typeface="Ballpoint"/>
                  <a:sym typeface="Ballpoint"/>
                </a:rPr>
                <a:t>STATEMENT OF INTENT</a:t>
              </a: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5979899" y="-90150"/>
            <a:ext cx="2558802" cy="2792690"/>
          </a:xfrm>
          <a:custGeom>
            <a:avLst/>
            <a:gdLst/>
            <a:ahLst/>
            <a:cxnLst/>
            <a:rect l="l" t="t" r="r" b="b"/>
            <a:pathLst>
              <a:path w="2558802" h="2792690">
                <a:moveTo>
                  <a:pt x="2558802" y="0"/>
                </a:moveTo>
                <a:lnTo>
                  <a:pt x="0" y="0"/>
                </a:lnTo>
                <a:lnTo>
                  <a:pt x="0" y="2792690"/>
                </a:lnTo>
                <a:lnTo>
                  <a:pt x="2558802" y="2792690"/>
                </a:lnTo>
                <a:lnTo>
                  <a:pt x="255880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0149373" y="3432599"/>
            <a:ext cx="6415214" cy="1040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How our school communicates with families.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19270" y="3117321"/>
            <a:ext cx="1203502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9999" spc="49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1.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23413" y="5293255"/>
            <a:ext cx="1203502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9999" spc="49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2.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19270" y="7632065"/>
            <a:ext cx="1203502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9999" spc="49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3.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31117" y="5469447"/>
            <a:ext cx="6406928" cy="151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The ways in which families can ensure they are fully involved in every aspect of the school community.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13496" y="8154988"/>
            <a:ext cx="6406928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Support their children’s learning.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82696" y="1287145"/>
            <a:ext cx="7109927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This Policy provides a clear framework for: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76360" y="4256395"/>
            <a:ext cx="4070625" cy="1774209"/>
            <a:chOff x="0" y="0"/>
            <a:chExt cx="5427499" cy="2365612"/>
          </a:xfrm>
        </p:grpSpPr>
        <p:sp>
          <p:nvSpPr>
            <p:cNvPr id="4" name="Freeform 4"/>
            <p:cNvSpPr/>
            <p:nvPr/>
          </p:nvSpPr>
          <p:spPr>
            <a:xfrm rot="-5400000">
              <a:off x="-701082" y="701082"/>
              <a:ext cx="2365612" cy="963449"/>
            </a:xfrm>
            <a:custGeom>
              <a:avLst/>
              <a:gdLst/>
              <a:ahLst/>
              <a:cxnLst/>
              <a:rect l="l" t="t" r="r" b="b"/>
              <a:pathLst>
                <a:path w="2365612" h="963449">
                  <a:moveTo>
                    <a:pt x="0" y="0"/>
                  </a:moveTo>
                  <a:lnTo>
                    <a:pt x="2365613" y="0"/>
                  </a:lnTo>
                  <a:lnTo>
                    <a:pt x="2365613" y="963449"/>
                  </a:lnTo>
                  <a:lnTo>
                    <a:pt x="0" y="963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 rot="-5400000" flipV="1">
              <a:off x="3762968" y="701082"/>
              <a:ext cx="2365612" cy="963449"/>
            </a:xfrm>
            <a:custGeom>
              <a:avLst/>
              <a:gdLst/>
              <a:ahLst/>
              <a:cxnLst/>
              <a:rect l="l" t="t" r="r" b="b"/>
              <a:pathLst>
                <a:path w="2365612" h="963449">
                  <a:moveTo>
                    <a:pt x="0" y="963449"/>
                  </a:moveTo>
                  <a:lnTo>
                    <a:pt x="2365613" y="963449"/>
                  </a:lnTo>
                  <a:lnTo>
                    <a:pt x="2365613" y="0"/>
                  </a:lnTo>
                  <a:lnTo>
                    <a:pt x="0" y="0"/>
                  </a:lnTo>
                  <a:lnTo>
                    <a:pt x="0" y="963449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108688" y="4256395"/>
            <a:ext cx="4070625" cy="1774209"/>
            <a:chOff x="0" y="0"/>
            <a:chExt cx="5427499" cy="2365612"/>
          </a:xfrm>
        </p:grpSpPr>
        <p:sp>
          <p:nvSpPr>
            <p:cNvPr id="7" name="Freeform 7"/>
            <p:cNvSpPr/>
            <p:nvPr/>
          </p:nvSpPr>
          <p:spPr>
            <a:xfrm rot="-5400000">
              <a:off x="-701082" y="701082"/>
              <a:ext cx="2365612" cy="963449"/>
            </a:xfrm>
            <a:custGeom>
              <a:avLst/>
              <a:gdLst/>
              <a:ahLst/>
              <a:cxnLst/>
              <a:rect l="l" t="t" r="r" b="b"/>
              <a:pathLst>
                <a:path w="2365612" h="963449">
                  <a:moveTo>
                    <a:pt x="0" y="0"/>
                  </a:moveTo>
                  <a:lnTo>
                    <a:pt x="2365613" y="0"/>
                  </a:lnTo>
                  <a:lnTo>
                    <a:pt x="2365613" y="963449"/>
                  </a:lnTo>
                  <a:lnTo>
                    <a:pt x="0" y="963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rot="-5400000" flipV="1">
              <a:off x="3762968" y="701082"/>
              <a:ext cx="2365612" cy="963449"/>
            </a:xfrm>
            <a:custGeom>
              <a:avLst/>
              <a:gdLst/>
              <a:ahLst/>
              <a:cxnLst/>
              <a:rect l="l" t="t" r="r" b="b"/>
              <a:pathLst>
                <a:path w="2365612" h="963449">
                  <a:moveTo>
                    <a:pt x="0" y="963449"/>
                  </a:moveTo>
                  <a:lnTo>
                    <a:pt x="2365613" y="963449"/>
                  </a:lnTo>
                  <a:lnTo>
                    <a:pt x="2365613" y="0"/>
                  </a:lnTo>
                  <a:lnTo>
                    <a:pt x="0" y="0"/>
                  </a:lnTo>
                  <a:lnTo>
                    <a:pt x="0" y="963449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41016" y="4256395"/>
            <a:ext cx="4070625" cy="1774209"/>
            <a:chOff x="0" y="0"/>
            <a:chExt cx="5427499" cy="2365612"/>
          </a:xfrm>
        </p:grpSpPr>
        <p:sp>
          <p:nvSpPr>
            <p:cNvPr id="10" name="Freeform 10"/>
            <p:cNvSpPr/>
            <p:nvPr/>
          </p:nvSpPr>
          <p:spPr>
            <a:xfrm rot="-5400000">
              <a:off x="-701082" y="701082"/>
              <a:ext cx="2365612" cy="963449"/>
            </a:xfrm>
            <a:custGeom>
              <a:avLst/>
              <a:gdLst/>
              <a:ahLst/>
              <a:cxnLst/>
              <a:rect l="l" t="t" r="r" b="b"/>
              <a:pathLst>
                <a:path w="2365612" h="963449">
                  <a:moveTo>
                    <a:pt x="0" y="0"/>
                  </a:moveTo>
                  <a:lnTo>
                    <a:pt x="2365613" y="0"/>
                  </a:lnTo>
                  <a:lnTo>
                    <a:pt x="2365613" y="963449"/>
                  </a:lnTo>
                  <a:lnTo>
                    <a:pt x="0" y="963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 rot="-5400000" flipV="1">
              <a:off x="3762968" y="701082"/>
              <a:ext cx="2365612" cy="963449"/>
            </a:xfrm>
            <a:custGeom>
              <a:avLst/>
              <a:gdLst/>
              <a:ahLst/>
              <a:cxnLst/>
              <a:rect l="l" t="t" r="r" b="b"/>
              <a:pathLst>
                <a:path w="2365612" h="963449">
                  <a:moveTo>
                    <a:pt x="0" y="963449"/>
                  </a:moveTo>
                  <a:lnTo>
                    <a:pt x="2365613" y="963449"/>
                  </a:lnTo>
                  <a:lnTo>
                    <a:pt x="2365613" y="0"/>
                  </a:lnTo>
                  <a:lnTo>
                    <a:pt x="0" y="0"/>
                  </a:lnTo>
                  <a:lnTo>
                    <a:pt x="0" y="963449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Freeform 12"/>
          <p:cNvSpPr/>
          <p:nvPr/>
        </p:nvSpPr>
        <p:spPr>
          <a:xfrm>
            <a:off x="8063552" y="4415008"/>
            <a:ext cx="2160897" cy="1795509"/>
          </a:xfrm>
          <a:custGeom>
            <a:avLst/>
            <a:gdLst/>
            <a:ahLst/>
            <a:cxnLst/>
            <a:rect l="l" t="t" r="r" b="b"/>
            <a:pathLst>
              <a:path w="2160897" h="1795509">
                <a:moveTo>
                  <a:pt x="0" y="0"/>
                </a:moveTo>
                <a:lnTo>
                  <a:pt x="2160896" y="0"/>
                </a:lnTo>
                <a:lnTo>
                  <a:pt x="2160896" y="1795509"/>
                </a:lnTo>
                <a:lnTo>
                  <a:pt x="0" y="17955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3826352" y="4281877"/>
            <a:ext cx="2099952" cy="2061771"/>
          </a:xfrm>
          <a:custGeom>
            <a:avLst/>
            <a:gdLst/>
            <a:ahLst/>
            <a:cxnLst/>
            <a:rect l="l" t="t" r="r" b="b"/>
            <a:pathLst>
              <a:path w="2099952" h="2061771">
                <a:moveTo>
                  <a:pt x="0" y="0"/>
                </a:moveTo>
                <a:lnTo>
                  <a:pt x="2099952" y="0"/>
                </a:lnTo>
                <a:lnTo>
                  <a:pt x="2099952" y="2061771"/>
                </a:lnTo>
                <a:lnTo>
                  <a:pt x="0" y="2061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2247901" y="4415008"/>
            <a:ext cx="2128967" cy="2098001"/>
          </a:xfrm>
          <a:custGeom>
            <a:avLst/>
            <a:gdLst/>
            <a:ahLst/>
            <a:cxnLst/>
            <a:rect l="l" t="t" r="r" b="b"/>
            <a:pathLst>
              <a:path w="2128967" h="2098001">
                <a:moveTo>
                  <a:pt x="0" y="0"/>
                </a:moveTo>
                <a:lnTo>
                  <a:pt x="2128967" y="0"/>
                </a:lnTo>
                <a:lnTo>
                  <a:pt x="2128967" y="2098000"/>
                </a:lnTo>
                <a:lnTo>
                  <a:pt x="0" y="2098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3801900" y="1114425"/>
            <a:ext cx="10684201" cy="142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spc="49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OUR AIMS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23378" y="6687830"/>
            <a:ext cx="3348038" cy="206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To involve all parents in all apects of their child’s progress and wellbeing.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02309" y="6542491"/>
            <a:ext cx="3348038" cy="206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To establish the views and opinions of parents and act on them.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20801" y="6964680"/>
            <a:ext cx="3348038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To encourage and empower parents.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23378" y="1669295"/>
            <a:ext cx="3348038" cy="206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To be helpful, communicative and supportive of parents.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110841" y="1916945"/>
            <a:ext cx="3348038" cy="156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To be welcoming to and inclusive of all parents.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2791714"/>
            <a:ext cx="16230600" cy="57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The School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114425"/>
            <a:ext cx="16230600" cy="142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spc="49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ROLES AND RESPONSIBILITIES</a:t>
            </a:r>
          </a:p>
        </p:txBody>
      </p:sp>
      <p:sp>
        <p:nvSpPr>
          <p:cNvPr id="5" name="Freeform 5"/>
          <p:cNvSpPr/>
          <p:nvPr/>
        </p:nvSpPr>
        <p:spPr>
          <a:xfrm>
            <a:off x="560970" y="2543174"/>
            <a:ext cx="3330560" cy="3284765"/>
          </a:xfrm>
          <a:custGeom>
            <a:avLst/>
            <a:gdLst/>
            <a:ahLst/>
            <a:cxnLst/>
            <a:rect l="l" t="t" r="r" b="b"/>
            <a:pathLst>
              <a:path w="3330560" h="3284765">
                <a:moveTo>
                  <a:pt x="0" y="0"/>
                </a:moveTo>
                <a:lnTo>
                  <a:pt x="3330560" y="0"/>
                </a:lnTo>
                <a:lnTo>
                  <a:pt x="3330560" y="3284765"/>
                </a:lnTo>
                <a:lnTo>
                  <a:pt x="0" y="32847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844327" y="3323209"/>
            <a:ext cx="2763845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spc="8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Communicating the curriculum clearly to all parents.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2835328" y="5276083"/>
            <a:ext cx="4235807" cy="4177565"/>
          </a:xfrm>
          <a:custGeom>
            <a:avLst/>
            <a:gdLst/>
            <a:ahLst/>
            <a:cxnLst/>
            <a:rect l="l" t="t" r="r" b="b"/>
            <a:pathLst>
              <a:path w="4235807" h="4177565">
                <a:moveTo>
                  <a:pt x="4235808" y="0"/>
                </a:moveTo>
                <a:lnTo>
                  <a:pt x="0" y="0"/>
                </a:lnTo>
                <a:lnTo>
                  <a:pt x="0" y="4177565"/>
                </a:lnTo>
                <a:lnTo>
                  <a:pt x="4235808" y="4177565"/>
                </a:lnTo>
                <a:lnTo>
                  <a:pt x="423580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3362572" y="6002736"/>
            <a:ext cx="3271520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spc="8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Regularly keeping parents informed of their child’s progress and helping parents  support their child’s learning.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0952037" y="5458513"/>
            <a:ext cx="4050834" cy="3995135"/>
          </a:xfrm>
          <a:custGeom>
            <a:avLst/>
            <a:gdLst/>
            <a:ahLst/>
            <a:cxnLst/>
            <a:rect l="l" t="t" r="r" b="b"/>
            <a:pathLst>
              <a:path w="4050834" h="3995135">
                <a:moveTo>
                  <a:pt x="4050834" y="0"/>
                </a:moveTo>
                <a:lnTo>
                  <a:pt x="0" y="0"/>
                </a:lnTo>
                <a:lnTo>
                  <a:pt x="0" y="3995135"/>
                </a:lnTo>
                <a:lnTo>
                  <a:pt x="4050834" y="3995135"/>
                </a:lnTo>
                <a:lnTo>
                  <a:pt x="405083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1730039" y="5687639"/>
            <a:ext cx="2523367" cy="301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spc="8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Providing opportunities for parents to communicate with the school regularly to provide their feedback.</a:t>
            </a:r>
          </a:p>
        </p:txBody>
      </p:sp>
      <p:sp>
        <p:nvSpPr>
          <p:cNvPr id="11" name="Freeform 11"/>
          <p:cNvSpPr/>
          <p:nvPr/>
        </p:nvSpPr>
        <p:spPr>
          <a:xfrm>
            <a:off x="7335963" y="3754033"/>
            <a:ext cx="3616073" cy="3566352"/>
          </a:xfrm>
          <a:custGeom>
            <a:avLst/>
            <a:gdLst/>
            <a:ahLst/>
            <a:cxnLst/>
            <a:rect l="l" t="t" r="r" b="b"/>
            <a:pathLst>
              <a:path w="3616073" h="3566352">
                <a:moveTo>
                  <a:pt x="0" y="0"/>
                </a:moveTo>
                <a:lnTo>
                  <a:pt x="3616074" y="0"/>
                </a:lnTo>
                <a:lnTo>
                  <a:pt x="3616074" y="3566353"/>
                </a:lnTo>
                <a:lnTo>
                  <a:pt x="0" y="35663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8000541" y="4256659"/>
            <a:ext cx="2363049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spc="8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Informing parents of all school events withing appropriate timelines.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424792" y="2906341"/>
            <a:ext cx="3616073" cy="3566352"/>
          </a:xfrm>
          <a:custGeom>
            <a:avLst/>
            <a:gdLst/>
            <a:ahLst/>
            <a:cxnLst/>
            <a:rect l="l" t="t" r="r" b="b"/>
            <a:pathLst>
              <a:path w="3616073" h="3566352">
                <a:moveTo>
                  <a:pt x="0" y="0"/>
                </a:moveTo>
                <a:lnTo>
                  <a:pt x="3616073" y="0"/>
                </a:lnTo>
                <a:lnTo>
                  <a:pt x="3616073" y="3566352"/>
                </a:lnTo>
                <a:lnTo>
                  <a:pt x="0" y="3566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5123987" y="3608959"/>
            <a:ext cx="2363049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spc="8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Listening to the views and concerns of parents.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2536567" y="4825864"/>
            <a:ext cx="4624900" cy="4144010"/>
            <a:chOff x="0" y="0"/>
            <a:chExt cx="6166533" cy="55253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88047" cy="5486400"/>
            </a:xfrm>
            <a:custGeom>
              <a:avLst/>
              <a:gdLst/>
              <a:ahLst/>
              <a:cxnLst/>
              <a:rect l="l" t="t" r="r" b="b"/>
              <a:pathLst>
                <a:path w="788047" h="5486400">
                  <a:moveTo>
                    <a:pt x="0" y="0"/>
                  </a:moveTo>
                  <a:lnTo>
                    <a:pt x="788047" y="0"/>
                  </a:lnTo>
                  <a:lnTo>
                    <a:pt x="788047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5378486" y="38947"/>
              <a:ext cx="788047" cy="5486400"/>
            </a:xfrm>
            <a:custGeom>
              <a:avLst/>
              <a:gdLst/>
              <a:ahLst/>
              <a:cxnLst/>
              <a:rect l="l" t="t" r="r" b="b"/>
              <a:pathLst>
                <a:path w="788047" h="5486400">
                  <a:moveTo>
                    <a:pt x="788047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88047" y="5486400"/>
                  </a:lnTo>
                  <a:lnTo>
                    <a:pt x="78804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82633" y="4825864"/>
            <a:ext cx="4624900" cy="4144010"/>
            <a:chOff x="0" y="0"/>
            <a:chExt cx="6166533" cy="55253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8047" cy="5486400"/>
            </a:xfrm>
            <a:custGeom>
              <a:avLst/>
              <a:gdLst/>
              <a:ahLst/>
              <a:cxnLst/>
              <a:rect l="l" t="t" r="r" b="b"/>
              <a:pathLst>
                <a:path w="788047" h="5486400">
                  <a:moveTo>
                    <a:pt x="0" y="0"/>
                  </a:moveTo>
                  <a:lnTo>
                    <a:pt x="788047" y="0"/>
                  </a:lnTo>
                  <a:lnTo>
                    <a:pt x="788047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5378486" y="38947"/>
              <a:ext cx="788047" cy="5486400"/>
            </a:xfrm>
            <a:custGeom>
              <a:avLst/>
              <a:gdLst/>
              <a:ahLst/>
              <a:cxnLst/>
              <a:rect l="l" t="t" r="r" b="b"/>
              <a:pathLst>
                <a:path w="788047" h="5486400">
                  <a:moveTo>
                    <a:pt x="788047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88047" y="5486400"/>
                  </a:lnTo>
                  <a:lnTo>
                    <a:pt x="78804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4825864"/>
            <a:ext cx="4624900" cy="4144010"/>
            <a:chOff x="0" y="0"/>
            <a:chExt cx="6166533" cy="55253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88047" cy="5486400"/>
            </a:xfrm>
            <a:custGeom>
              <a:avLst/>
              <a:gdLst/>
              <a:ahLst/>
              <a:cxnLst/>
              <a:rect l="l" t="t" r="r" b="b"/>
              <a:pathLst>
                <a:path w="788047" h="5486400">
                  <a:moveTo>
                    <a:pt x="0" y="0"/>
                  </a:moveTo>
                  <a:lnTo>
                    <a:pt x="788047" y="0"/>
                  </a:lnTo>
                  <a:lnTo>
                    <a:pt x="788047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 flipH="1">
              <a:off x="5378486" y="38947"/>
              <a:ext cx="788047" cy="5486400"/>
            </a:xfrm>
            <a:custGeom>
              <a:avLst/>
              <a:gdLst/>
              <a:ahLst/>
              <a:cxnLst/>
              <a:rect l="l" t="t" r="r" b="b"/>
              <a:pathLst>
                <a:path w="788047" h="5486400">
                  <a:moveTo>
                    <a:pt x="788047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88047" y="5486400"/>
                  </a:lnTo>
                  <a:lnTo>
                    <a:pt x="78804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8188" y="956619"/>
            <a:ext cx="3412795" cy="322509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28700" y="3469548"/>
            <a:ext cx="16230600" cy="57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For Parents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92127" y="1114425"/>
            <a:ext cx="9903746" cy="256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spc="49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ROLES AND RESPONSIBILITIES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62946" y="4967004"/>
            <a:ext cx="3348038" cy="404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8" lvl="1" indent="-388619" algn="l">
              <a:lnSpc>
                <a:spcPts val="3959"/>
              </a:lnSpc>
              <a:buFont typeface="Arial"/>
              <a:buChar char="•"/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Read key communications </a:t>
            </a:r>
          </a:p>
          <a:p>
            <a:pPr marL="777238" lvl="1" indent="-388619" algn="l">
              <a:lnSpc>
                <a:spcPts val="3959"/>
              </a:lnSpc>
              <a:buFont typeface="Arial"/>
              <a:buChar char="•"/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Respond and act on these</a:t>
            </a:r>
          </a:p>
          <a:p>
            <a:pPr marL="777238" lvl="1" indent="-388619" algn="l">
              <a:lnSpc>
                <a:spcPts val="3959"/>
              </a:lnSpc>
              <a:buFont typeface="Arial"/>
              <a:buChar char="•"/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Attend meetings</a:t>
            </a:r>
          </a:p>
          <a:p>
            <a:pPr marL="777238" lvl="1" indent="-388619" algn="l">
              <a:lnSpc>
                <a:spcPts val="3959"/>
              </a:lnSpc>
              <a:buFont typeface="Arial"/>
              <a:buChar char="•"/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Return forms</a:t>
            </a:r>
          </a:p>
          <a:p>
            <a:pPr marL="777238" lvl="1" indent="-388619" algn="l">
              <a:lnSpc>
                <a:spcPts val="3959"/>
              </a:lnSpc>
              <a:buFont typeface="Arial"/>
              <a:buChar char="•"/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Communicate absences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287200" y="4608059"/>
            <a:ext cx="3348038" cy="454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8" lvl="1" indent="-388619" algn="l">
              <a:lnSpc>
                <a:spcPts val="3959"/>
              </a:lnSpc>
              <a:buFont typeface="Arial"/>
              <a:buChar char="•"/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Use the school website ‘Parent Hub’ for key information</a:t>
            </a:r>
          </a:p>
          <a:p>
            <a:pPr marL="777238" lvl="1" indent="-388619" algn="l">
              <a:lnSpc>
                <a:spcPts val="3959"/>
              </a:lnSpc>
              <a:buFont typeface="Arial"/>
              <a:buChar char="•"/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Share important information about your child - eg medical/ safeguarding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174998" y="4855709"/>
            <a:ext cx="3564281" cy="404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8" lvl="1" indent="-388619" algn="l">
              <a:lnSpc>
                <a:spcPts val="3959"/>
              </a:lnSpc>
              <a:buFont typeface="Arial"/>
              <a:buChar char="•"/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Raise concerns you have directly with the class teacher in the first instance</a:t>
            </a:r>
          </a:p>
          <a:p>
            <a:pPr marL="777238" lvl="1" indent="-388619" algn="l">
              <a:lnSpc>
                <a:spcPts val="3959"/>
              </a:lnSpc>
              <a:buFont typeface="Arial"/>
              <a:buChar char="•"/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Engage in opportunities to provide feedback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191639" y="1126003"/>
            <a:ext cx="5730369" cy="4541318"/>
          </a:xfrm>
          <a:custGeom>
            <a:avLst/>
            <a:gdLst/>
            <a:ahLst/>
            <a:cxnLst/>
            <a:rect l="l" t="t" r="r" b="b"/>
            <a:pathLst>
              <a:path w="5730369" h="4541318">
                <a:moveTo>
                  <a:pt x="0" y="0"/>
                </a:moveTo>
                <a:lnTo>
                  <a:pt x="5730369" y="0"/>
                </a:lnTo>
                <a:lnTo>
                  <a:pt x="5730369" y="4541317"/>
                </a:lnTo>
                <a:lnTo>
                  <a:pt x="0" y="454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280168" y="2127240"/>
            <a:ext cx="5327910" cy="1828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</a:pPr>
            <a:r>
              <a:rPr lang="en-US" sz="6661" spc="33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SYSTEMS OF COMMUNICATION</a:t>
            </a:r>
          </a:p>
        </p:txBody>
      </p:sp>
      <p:sp>
        <p:nvSpPr>
          <p:cNvPr id="5" name="Freeform 5"/>
          <p:cNvSpPr/>
          <p:nvPr/>
        </p:nvSpPr>
        <p:spPr>
          <a:xfrm rot="-1641097">
            <a:off x="3827964" y="118064"/>
            <a:ext cx="2031942" cy="2682431"/>
          </a:xfrm>
          <a:custGeom>
            <a:avLst/>
            <a:gdLst/>
            <a:ahLst/>
            <a:cxnLst/>
            <a:rect l="l" t="t" r="r" b="b"/>
            <a:pathLst>
              <a:path w="2031942" h="2682431">
                <a:moveTo>
                  <a:pt x="0" y="0"/>
                </a:moveTo>
                <a:lnTo>
                  <a:pt x="2031942" y="0"/>
                </a:lnTo>
                <a:lnTo>
                  <a:pt x="2031942" y="2682432"/>
                </a:lnTo>
                <a:lnTo>
                  <a:pt x="0" y="268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228617" y="7996577"/>
            <a:ext cx="1946000" cy="1931405"/>
          </a:xfrm>
          <a:custGeom>
            <a:avLst/>
            <a:gdLst/>
            <a:ahLst/>
            <a:cxnLst/>
            <a:rect l="l" t="t" r="r" b="b"/>
            <a:pathLst>
              <a:path w="1946000" h="1931405">
                <a:moveTo>
                  <a:pt x="0" y="0"/>
                </a:moveTo>
                <a:lnTo>
                  <a:pt x="1946000" y="0"/>
                </a:lnTo>
                <a:lnTo>
                  <a:pt x="1946000" y="1931405"/>
                </a:lnTo>
                <a:lnTo>
                  <a:pt x="0" y="19314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1180212">
            <a:off x="2121890" y="8636887"/>
            <a:ext cx="3010647" cy="1934341"/>
          </a:xfrm>
          <a:custGeom>
            <a:avLst/>
            <a:gdLst/>
            <a:ahLst/>
            <a:cxnLst/>
            <a:rect l="l" t="t" r="r" b="b"/>
            <a:pathLst>
              <a:path w="3010647" h="1934341">
                <a:moveTo>
                  <a:pt x="0" y="0"/>
                </a:moveTo>
                <a:lnTo>
                  <a:pt x="3010647" y="0"/>
                </a:lnTo>
                <a:lnTo>
                  <a:pt x="3010647" y="1934341"/>
                </a:lnTo>
                <a:lnTo>
                  <a:pt x="0" y="19343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2951930">
            <a:off x="11428645" y="-965703"/>
            <a:ext cx="1946000" cy="1931405"/>
          </a:xfrm>
          <a:custGeom>
            <a:avLst/>
            <a:gdLst/>
            <a:ahLst/>
            <a:cxnLst/>
            <a:rect l="l" t="t" r="r" b="b"/>
            <a:pathLst>
              <a:path w="1946000" h="1931405">
                <a:moveTo>
                  <a:pt x="0" y="0"/>
                </a:moveTo>
                <a:lnTo>
                  <a:pt x="1946000" y="0"/>
                </a:lnTo>
                <a:lnTo>
                  <a:pt x="1946000" y="1931406"/>
                </a:lnTo>
                <a:lnTo>
                  <a:pt x="0" y="19314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170281" y="8962280"/>
            <a:ext cx="3425571" cy="4114800"/>
          </a:xfrm>
          <a:custGeom>
            <a:avLst/>
            <a:gdLst/>
            <a:ahLst/>
            <a:cxnLst/>
            <a:rect l="l" t="t" r="r" b="b"/>
            <a:pathLst>
              <a:path w="3425571" h="4114800">
                <a:moveTo>
                  <a:pt x="0" y="0"/>
                </a:moveTo>
                <a:lnTo>
                  <a:pt x="3425571" y="0"/>
                </a:lnTo>
                <a:lnTo>
                  <a:pt x="34255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961394" y="508755"/>
            <a:ext cx="2071689" cy="32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9251" lvl="1" indent="-279626" algn="ctr">
              <a:lnSpc>
                <a:spcPts val="2538"/>
              </a:lnSpc>
              <a:buAutoNum type="arabicPeriod"/>
            </a:pPr>
            <a:r>
              <a:rPr lang="en-US" sz="2590" spc="129" dirty="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Teachers2 Parents App</a:t>
            </a:r>
          </a:p>
          <a:p>
            <a:pPr algn="ctr">
              <a:lnSpc>
                <a:spcPts val="2538"/>
              </a:lnSpc>
            </a:pPr>
            <a:r>
              <a:rPr lang="en-US" sz="2590" spc="129" dirty="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FOR DAY-TO-DAY INFORMATION, REMINDERS, MESSAGES BETWEEN TEACHERS AND PARENTS AND SHARING LEARNING.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93463" y="3616921"/>
            <a:ext cx="2906212" cy="1773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1"/>
              </a:lnSpc>
            </a:pPr>
            <a:r>
              <a:rPr lang="en-US" sz="2296" spc="11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2. SCHOOL WEBSITE </a:t>
            </a:r>
          </a:p>
          <a:p>
            <a:pPr algn="ctr">
              <a:lnSpc>
                <a:spcPts val="2251"/>
              </a:lnSpc>
            </a:pPr>
            <a:r>
              <a:rPr lang="en-US" sz="2296" spc="11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FOR USEFUL INFORMATION - TERM DATES, SCHOOL UNIFORM ORDERING, SCHOOL LUNHC MENU AND PARENT SIGNPOSTING.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1394" y="5930268"/>
            <a:ext cx="2997918" cy="162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8"/>
              </a:lnSpc>
            </a:pPr>
            <a:r>
              <a:rPr lang="en-US" sz="2518" spc="125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3. SCHOOL FACEBOOK AND INSTAGRAM </a:t>
            </a:r>
          </a:p>
          <a:p>
            <a:pPr algn="ctr">
              <a:lnSpc>
                <a:spcPts val="2468"/>
              </a:lnSpc>
            </a:pPr>
            <a:r>
              <a:rPr lang="en-US" sz="2518" spc="125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FOR SHARING AND CELEBRATING LEARNING AND EVENTS.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83766" y="5534974"/>
            <a:ext cx="2730072" cy="1201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7"/>
              </a:lnSpc>
            </a:pPr>
            <a:r>
              <a:rPr lang="en-US" sz="2293" spc="11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4. TEXT SYSTEM </a:t>
            </a:r>
          </a:p>
          <a:p>
            <a:pPr algn="ctr">
              <a:lnSpc>
                <a:spcPts val="2247"/>
              </a:lnSpc>
            </a:pPr>
            <a:r>
              <a:rPr lang="en-US" sz="2293" spc="114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FROM SCHOOL FOR URGENT CONTACTS - EG SNOW DAY/CANCELLED CLUB.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70250" y="7473931"/>
            <a:ext cx="2934986" cy="1301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6"/>
              </a:lnSpc>
            </a:pPr>
            <a:r>
              <a:rPr lang="en-US" sz="2465" spc="12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5. NEWSLETTER</a:t>
            </a:r>
          </a:p>
          <a:p>
            <a:pPr algn="ctr">
              <a:lnSpc>
                <a:spcPts val="2416"/>
              </a:lnSpc>
            </a:pPr>
            <a:r>
              <a:rPr lang="en-US" sz="2465" spc="12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CELEBRATING OUR SCHOOL, SIGNPOSTING, DATES FOR THE DIARY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43568" y="6126334"/>
            <a:ext cx="2934986" cy="99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6"/>
              </a:lnSpc>
            </a:pPr>
            <a:r>
              <a:rPr lang="en-US" sz="2465" spc="12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6. LETTERS HOME</a:t>
            </a:r>
          </a:p>
          <a:p>
            <a:pPr algn="ctr">
              <a:lnSpc>
                <a:spcPts val="2416"/>
              </a:lnSpc>
            </a:pPr>
            <a:r>
              <a:rPr lang="en-US" sz="2465" spc="12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FOR SIGNED PERMISSION FOR EVENTS/TRIPS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454515" y="7473931"/>
            <a:ext cx="2934986" cy="1607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6"/>
              </a:lnSpc>
            </a:pPr>
            <a:r>
              <a:rPr lang="en-US" sz="2465" spc="12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7. FEEDBACK AND SURVEYS FOR GAINING AN INSIGHT INTO WHAT WORKS WELL/WHAT CAN BE IMPROVED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243105" y="5133975"/>
            <a:ext cx="2934986" cy="1607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6"/>
              </a:lnSpc>
            </a:pPr>
            <a:r>
              <a:rPr lang="en-US" sz="2465" spc="123" dirty="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8. ASSEMBLIES AND PERFORMANCES</a:t>
            </a:r>
          </a:p>
          <a:p>
            <a:pPr algn="ctr">
              <a:lnSpc>
                <a:spcPts val="2416"/>
              </a:lnSpc>
            </a:pPr>
            <a:r>
              <a:rPr lang="en-US" sz="2465" spc="123" dirty="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FOR SHARING AND CELEBRATING YOUR CHILD/REN’S ACHIEVEMENTS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001821" y="4029333"/>
            <a:ext cx="2934986" cy="191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6"/>
              </a:lnSpc>
            </a:pPr>
            <a:r>
              <a:rPr lang="en-US" sz="2465" spc="12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9. PARENTS CONSULTATIONS/EVENINGS</a:t>
            </a:r>
          </a:p>
          <a:p>
            <a:pPr algn="ctr">
              <a:lnSpc>
                <a:spcPts val="2416"/>
              </a:lnSpc>
            </a:pPr>
            <a:r>
              <a:rPr lang="en-US" sz="2465" spc="12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FOR DISCUSSING PROGRESS/ATTAINMENTS/ ATTENDANCE/CONCERNS/ TARGETS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478971" y="780015"/>
            <a:ext cx="2934986" cy="2524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6"/>
              </a:lnSpc>
            </a:pPr>
            <a:r>
              <a:rPr lang="en-US" sz="2465" spc="12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10. END OF YEAR REPORT</a:t>
            </a:r>
          </a:p>
          <a:p>
            <a:pPr algn="ctr">
              <a:lnSpc>
                <a:spcPts val="2416"/>
              </a:lnSpc>
            </a:pPr>
            <a:r>
              <a:rPr lang="en-US" sz="2465" spc="123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STATUTORY REPORTING FOR PARENTS ON THEIR CHILD’S PROGRESS AND ATTAINMENT ONVER THE ACADEMIC YEAR/OUTCOMES OF ANY STATUTORY TESTS AND ATTENDANCE</a:t>
            </a:r>
          </a:p>
        </p:txBody>
      </p:sp>
      <p:sp>
        <p:nvSpPr>
          <p:cNvPr id="20" name="Freeform 20"/>
          <p:cNvSpPr/>
          <p:nvPr/>
        </p:nvSpPr>
        <p:spPr>
          <a:xfrm rot="-4685807">
            <a:off x="12099635" y="1839265"/>
            <a:ext cx="2579733" cy="2751715"/>
          </a:xfrm>
          <a:custGeom>
            <a:avLst/>
            <a:gdLst/>
            <a:ahLst/>
            <a:cxnLst/>
            <a:rect l="l" t="t" r="r" b="b"/>
            <a:pathLst>
              <a:path w="2579733" h="2751715">
                <a:moveTo>
                  <a:pt x="0" y="0"/>
                </a:moveTo>
                <a:lnTo>
                  <a:pt x="2579733" y="0"/>
                </a:lnTo>
                <a:lnTo>
                  <a:pt x="2579733" y="2751715"/>
                </a:lnTo>
                <a:lnTo>
                  <a:pt x="0" y="27517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 rot="5183919" flipH="1">
            <a:off x="14040322" y="6577519"/>
            <a:ext cx="2560796" cy="2639996"/>
          </a:xfrm>
          <a:custGeom>
            <a:avLst/>
            <a:gdLst/>
            <a:ahLst/>
            <a:cxnLst/>
            <a:rect l="l" t="t" r="r" b="b"/>
            <a:pathLst>
              <a:path w="2560796" h="2639996">
                <a:moveTo>
                  <a:pt x="2560796" y="0"/>
                </a:moveTo>
                <a:lnTo>
                  <a:pt x="0" y="0"/>
                </a:lnTo>
                <a:lnTo>
                  <a:pt x="0" y="2639995"/>
                </a:lnTo>
                <a:lnTo>
                  <a:pt x="2560796" y="2639995"/>
                </a:lnTo>
                <a:lnTo>
                  <a:pt x="256079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 rot="-10800000">
            <a:off x="8690806" y="7897516"/>
            <a:ext cx="2552299" cy="2290689"/>
          </a:xfrm>
          <a:custGeom>
            <a:avLst/>
            <a:gdLst/>
            <a:ahLst/>
            <a:cxnLst/>
            <a:rect l="l" t="t" r="r" b="b"/>
            <a:pathLst>
              <a:path w="2552299" h="2290689">
                <a:moveTo>
                  <a:pt x="0" y="0"/>
                </a:moveTo>
                <a:lnTo>
                  <a:pt x="2552299" y="0"/>
                </a:lnTo>
                <a:lnTo>
                  <a:pt x="2552299" y="2290689"/>
                </a:lnTo>
                <a:lnTo>
                  <a:pt x="0" y="22906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141377" y="3304593"/>
            <a:ext cx="1774645" cy="2131706"/>
          </a:xfrm>
          <a:custGeom>
            <a:avLst/>
            <a:gdLst/>
            <a:ahLst/>
            <a:cxnLst/>
            <a:rect l="l" t="t" r="r" b="b"/>
            <a:pathLst>
              <a:path w="1774645" h="2131706">
                <a:moveTo>
                  <a:pt x="0" y="0"/>
                </a:moveTo>
                <a:lnTo>
                  <a:pt x="1774646" y="0"/>
                </a:lnTo>
                <a:lnTo>
                  <a:pt x="1774646" y="2131706"/>
                </a:lnTo>
                <a:lnTo>
                  <a:pt x="0" y="21317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124327" y="1990056"/>
            <a:ext cx="13790786" cy="7591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</a:pPr>
            <a:r>
              <a:rPr lang="en-US" sz="3399" spc="91" dirty="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Parents are:</a:t>
            </a:r>
          </a:p>
          <a:p>
            <a:pPr algn="ctr">
              <a:lnSpc>
                <a:spcPts val="3739"/>
              </a:lnSpc>
            </a:pPr>
            <a:r>
              <a:rPr lang="en-US" sz="3399" spc="91" dirty="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-invited to attend a meet the teacher meeting in the summer term;</a:t>
            </a:r>
          </a:p>
          <a:p>
            <a:pPr algn="ctr">
              <a:lnSpc>
                <a:spcPts val="3739"/>
              </a:lnSpc>
            </a:pPr>
            <a:r>
              <a:rPr lang="en-US" sz="3399" spc="91" dirty="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-invited to attend 2 parents’ evenings per year;</a:t>
            </a:r>
          </a:p>
          <a:p>
            <a:pPr algn="ctr">
              <a:lnSpc>
                <a:spcPts val="3739"/>
              </a:lnSpc>
            </a:pPr>
            <a:r>
              <a:rPr lang="en-US" sz="3399" spc="91" dirty="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-invited to meetings to discuss their child where the teacher deems it necessary;</a:t>
            </a:r>
          </a:p>
          <a:p>
            <a:pPr algn="ctr">
              <a:lnSpc>
                <a:spcPts val="3739"/>
              </a:lnSpc>
            </a:pPr>
            <a:r>
              <a:rPr lang="en-US" sz="3399" spc="91" dirty="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-invited to one-to-one meetings, as appropriate, for parents to discuss and review any individual educational plans;</a:t>
            </a:r>
          </a:p>
          <a:p>
            <a:pPr algn="ctr">
              <a:lnSpc>
                <a:spcPts val="3739"/>
              </a:lnSpc>
            </a:pPr>
            <a:r>
              <a:rPr lang="en-US" sz="3399" spc="91" dirty="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-invited to schedule one-to-one meetings with the class teacher in the first instance and as necessary with the mental health lead, SENDCo, Headteacher or other relevant staff member to discuss areas of concern;</a:t>
            </a:r>
          </a:p>
          <a:p>
            <a:pPr algn="ctr">
              <a:lnSpc>
                <a:spcPts val="3739"/>
              </a:lnSpc>
            </a:pPr>
            <a:r>
              <a:rPr lang="en-US" sz="3399" spc="91" dirty="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-able to address class teachers at the start and end of the school day at the classroom door for urgent matters;</a:t>
            </a:r>
          </a:p>
          <a:p>
            <a:pPr algn="ctr">
              <a:lnSpc>
                <a:spcPts val="3739"/>
              </a:lnSpc>
            </a:pPr>
            <a:r>
              <a:rPr lang="en-US" sz="3399" spc="91" dirty="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-able to view celebration of pupil progress and learning  on the school’s social channels;</a:t>
            </a:r>
          </a:p>
          <a:p>
            <a:pPr algn="ctr">
              <a:lnSpc>
                <a:spcPts val="3739"/>
              </a:lnSpc>
            </a:pPr>
            <a:r>
              <a:rPr lang="en-US" sz="3399" spc="91" dirty="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 -able to view celebration of educational achievements in letters home, assemblies, events and presentations;</a:t>
            </a:r>
          </a:p>
          <a:p>
            <a:pPr algn="ctr">
              <a:lnSpc>
                <a:spcPts val="3739"/>
              </a:lnSpc>
            </a:pPr>
            <a:r>
              <a:rPr lang="en-US" sz="3399" spc="91" dirty="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-able to view curriculum information on the school Face Book page and on class pages on the school website;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982796" y="874839"/>
            <a:ext cx="6222286" cy="1311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5134" spc="256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COMMUNICATING PUPIL PROGRESS AND INFORMATION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448168" y="-1006016"/>
            <a:ext cx="5134930" cy="4069432"/>
          </a:xfrm>
          <a:custGeom>
            <a:avLst/>
            <a:gdLst/>
            <a:ahLst/>
            <a:cxnLst/>
            <a:rect l="l" t="t" r="r" b="b"/>
            <a:pathLst>
              <a:path w="5134930" h="4069432">
                <a:moveTo>
                  <a:pt x="0" y="0"/>
                </a:moveTo>
                <a:lnTo>
                  <a:pt x="5134931" y="0"/>
                </a:lnTo>
                <a:lnTo>
                  <a:pt x="5134931" y="4069432"/>
                </a:lnTo>
                <a:lnTo>
                  <a:pt x="0" y="40694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flipH="1">
            <a:off x="15915113" y="2773680"/>
            <a:ext cx="4674066" cy="3704197"/>
          </a:xfrm>
          <a:custGeom>
            <a:avLst/>
            <a:gdLst/>
            <a:ahLst/>
            <a:cxnLst/>
            <a:rect l="l" t="t" r="r" b="b"/>
            <a:pathLst>
              <a:path w="4674066" h="3704197">
                <a:moveTo>
                  <a:pt x="4674066" y="0"/>
                </a:moveTo>
                <a:lnTo>
                  <a:pt x="0" y="0"/>
                </a:lnTo>
                <a:lnTo>
                  <a:pt x="0" y="3704198"/>
                </a:lnTo>
                <a:lnTo>
                  <a:pt x="4674066" y="3704198"/>
                </a:lnTo>
                <a:lnTo>
                  <a:pt x="467406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93040" y="3623484"/>
            <a:ext cx="3082416" cy="3040033"/>
          </a:xfrm>
          <a:custGeom>
            <a:avLst/>
            <a:gdLst/>
            <a:ahLst/>
            <a:cxnLst/>
            <a:rect l="l" t="t" r="r" b="b"/>
            <a:pathLst>
              <a:path w="3082416" h="3040033">
                <a:moveTo>
                  <a:pt x="0" y="0"/>
                </a:moveTo>
                <a:lnTo>
                  <a:pt x="3082416" y="0"/>
                </a:lnTo>
                <a:lnTo>
                  <a:pt x="3082416" y="3040032"/>
                </a:lnTo>
                <a:lnTo>
                  <a:pt x="0" y="30400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flipH="1">
            <a:off x="16031256" y="6420547"/>
            <a:ext cx="3039067" cy="2997279"/>
          </a:xfrm>
          <a:custGeom>
            <a:avLst/>
            <a:gdLst/>
            <a:ahLst/>
            <a:cxnLst/>
            <a:rect l="l" t="t" r="r" b="b"/>
            <a:pathLst>
              <a:path w="3039067" h="2997279">
                <a:moveTo>
                  <a:pt x="3039067" y="0"/>
                </a:moveTo>
                <a:lnTo>
                  <a:pt x="0" y="0"/>
                </a:lnTo>
                <a:lnTo>
                  <a:pt x="0" y="2997280"/>
                </a:lnTo>
                <a:lnTo>
                  <a:pt x="3039067" y="2997280"/>
                </a:lnTo>
                <a:lnTo>
                  <a:pt x="303906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581043">
            <a:off x="12424362" y="-493725"/>
            <a:ext cx="5757961" cy="3094904"/>
          </a:xfrm>
          <a:custGeom>
            <a:avLst/>
            <a:gdLst/>
            <a:ahLst/>
            <a:cxnLst/>
            <a:rect l="l" t="t" r="r" b="b"/>
            <a:pathLst>
              <a:path w="5757961" h="3094904">
                <a:moveTo>
                  <a:pt x="0" y="0"/>
                </a:moveTo>
                <a:lnTo>
                  <a:pt x="5757961" y="0"/>
                </a:lnTo>
                <a:lnTo>
                  <a:pt x="5757961" y="3094904"/>
                </a:lnTo>
                <a:lnTo>
                  <a:pt x="0" y="3094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581043" flipH="1">
            <a:off x="-3036416" y="7921062"/>
            <a:ext cx="5224518" cy="2808179"/>
          </a:xfrm>
          <a:custGeom>
            <a:avLst/>
            <a:gdLst/>
            <a:ahLst/>
            <a:cxnLst/>
            <a:rect l="l" t="t" r="r" b="b"/>
            <a:pathLst>
              <a:path w="5224518" h="2808179">
                <a:moveTo>
                  <a:pt x="5224519" y="0"/>
                </a:moveTo>
                <a:lnTo>
                  <a:pt x="0" y="0"/>
                </a:lnTo>
                <a:lnTo>
                  <a:pt x="0" y="2808179"/>
                </a:lnTo>
                <a:lnTo>
                  <a:pt x="5224519" y="2808179"/>
                </a:lnTo>
                <a:lnTo>
                  <a:pt x="522451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>
            <a:off x="3015633" y="9762569"/>
            <a:ext cx="5134930" cy="4069432"/>
          </a:xfrm>
          <a:custGeom>
            <a:avLst/>
            <a:gdLst/>
            <a:ahLst/>
            <a:cxnLst/>
            <a:rect l="l" t="t" r="r" b="b"/>
            <a:pathLst>
              <a:path w="5134930" h="4069432">
                <a:moveTo>
                  <a:pt x="5134931" y="0"/>
                </a:moveTo>
                <a:lnTo>
                  <a:pt x="0" y="0"/>
                </a:lnTo>
                <a:lnTo>
                  <a:pt x="0" y="4069432"/>
                </a:lnTo>
                <a:lnTo>
                  <a:pt x="5134931" y="4069432"/>
                </a:lnTo>
                <a:lnTo>
                  <a:pt x="51349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135991" flipH="1">
            <a:off x="9891372" y="9601202"/>
            <a:ext cx="5757961" cy="3094904"/>
          </a:xfrm>
          <a:custGeom>
            <a:avLst/>
            <a:gdLst/>
            <a:ahLst/>
            <a:cxnLst/>
            <a:rect l="l" t="t" r="r" b="b"/>
            <a:pathLst>
              <a:path w="5757961" h="3094904">
                <a:moveTo>
                  <a:pt x="5757961" y="0"/>
                </a:moveTo>
                <a:lnTo>
                  <a:pt x="0" y="0"/>
                </a:lnTo>
                <a:lnTo>
                  <a:pt x="0" y="3094904"/>
                </a:lnTo>
                <a:lnTo>
                  <a:pt x="5757961" y="3094904"/>
                </a:lnTo>
                <a:lnTo>
                  <a:pt x="575796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342527" y="-2739139"/>
            <a:ext cx="3616073" cy="3566352"/>
          </a:xfrm>
          <a:custGeom>
            <a:avLst/>
            <a:gdLst/>
            <a:ahLst/>
            <a:cxnLst/>
            <a:rect l="l" t="t" r="r" b="b"/>
            <a:pathLst>
              <a:path w="3616073" h="3566352">
                <a:moveTo>
                  <a:pt x="0" y="0"/>
                </a:moveTo>
                <a:lnTo>
                  <a:pt x="3616073" y="0"/>
                </a:lnTo>
                <a:lnTo>
                  <a:pt x="3616073" y="3566353"/>
                </a:lnTo>
                <a:lnTo>
                  <a:pt x="0" y="3566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76360" y="4256395"/>
            <a:ext cx="4070625" cy="1774209"/>
            <a:chOff x="0" y="0"/>
            <a:chExt cx="5427499" cy="2365612"/>
          </a:xfrm>
        </p:grpSpPr>
        <p:sp>
          <p:nvSpPr>
            <p:cNvPr id="4" name="Freeform 4"/>
            <p:cNvSpPr/>
            <p:nvPr/>
          </p:nvSpPr>
          <p:spPr>
            <a:xfrm rot="-5400000">
              <a:off x="-701082" y="701082"/>
              <a:ext cx="2365612" cy="963449"/>
            </a:xfrm>
            <a:custGeom>
              <a:avLst/>
              <a:gdLst/>
              <a:ahLst/>
              <a:cxnLst/>
              <a:rect l="l" t="t" r="r" b="b"/>
              <a:pathLst>
                <a:path w="2365612" h="963449">
                  <a:moveTo>
                    <a:pt x="0" y="0"/>
                  </a:moveTo>
                  <a:lnTo>
                    <a:pt x="2365613" y="0"/>
                  </a:lnTo>
                  <a:lnTo>
                    <a:pt x="2365613" y="963449"/>
                  </a:lnTo>
                  <a:lnTo>
                    <a:pt x="0" y="963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 rot="-5400000" flipV="1">
              <a:off x="3762968" y="701082"/>
              <a:ext cx="2365612" cy="963449"/>
            </a:xfrm>
            <a:custGeom>
              <a:avLst/>
              <a:gdLst/>
              <a:ahLst/>
              <a:cxnLst/>
              <a:rect l="l" t="t" r="r" b="b"/>
              <a:pathLst>
                <a:path w="2365612" h="963449">
                  <a:moveTo>
                    <a:pt x="0" y="963449"/>
                  </a:moveTo>
                  <a:lnTo>
                    <a:pt x="2365613" y="963449"/>
                  </a:lnTo>
                  <a:lnTo>
                    <a:pt x="2365613" y="0"/>
                  </a:lnTo>
                  <a:lnTo>
                    <a:pt x="0" y="0"/>
                  </a:lnTo>
                  <a:lnTo>
                    <a:pt x="0" y="963449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108688" y="3575663"/>
            <a:ext cx="4070625" cy="1774209"/>
            <a:chOff x="0" y="0"/>
            <a:chExt cx="5427499" cy="2365612"/>
          </a:xfrm>
        </p:grpSpPr>
        <p:sp>
          <p:nvSpPr>
            <p:cNvPr id="7" name="Freeform 7"/>
            <p:cNvSpPr/>
            <p:nvPr/>
          </p:nvSpPr>
          <p:spPr>
            <a:xfrm rot="-5400000">
              <a:off x="-701082" y="701082"/>
              <a:ext cx="2365612" cy="963449"/>
            </a:xfrm>
            <a:custGeom>
              <a:avLst/>
              <a:gdLst/>
              <a:ahLst/>
              <a:cxnLst/>
              <a:rect l="l" t="t" r="r" b="b"/>
              <a:pathLst>
                <a:path w="2365612" h="963449">
                  <a:moveTo>
                    <a:pt x="0" y="0"/>
                  </a:moveTo>
                  <a:lnTo>
                    <a:pt x="2365613" y="0"/>
                  </a:lnTo>
                  <a:lnTo>
                    <a:pt x="2365613" y="963449"/>
                  </a:lnTo>
                  <a:lnTo>
                    <a:pt x="0" y="963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rot="-5400000" flipV="1">
              <a:off x="3762968" y="701082"/>
              <a:ext cx="2365612" cy="963449"/>
            </a:xfrm>
            <a:custGeom>
              <a:avLst/>
              <a:gdLst/>
              <a:ahLst/>
              <a:cxnLst/>
              <a:rect l="l" t="t" r="r" b="b"/>
              <a:pathLst>
                <a:path w="2365612" h="963449">
                  <a:moveTo>
                    <a:pt x="0" y="963449"/>
                  </a:moveTo>
                  <a:lnTo>
                    <a:pt x="2365613" y="963449"/>
                  </a:lnTo>
                  <a:lnTo>
                    <a:pt x="2365613" y="0"/>
                  </a:lnTo>
                  <a:lnTo>
                    <a:pt x="0" y="0"/>
                  </a:lnTo>
                  <a:lnTo>
                    <a:pt x="0" y="963449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41016" y="4256395"/>
            <a:ext cx="4070625" cy="1774209"/>
            <a:chOff x="0" y="0"/>
            <a:chExt cx="5427499" cy="2365612"/>
          </a:xfrm>
        </p:grpSpPr>
        <p:sp>
          <p:nvSpPr>
            <p:cNvPr id="10" name="Freeform 10"/>
            <p:cNvSpPr/>
            <p:nvPr/>
          </p:nvSpPr>
          <p:spPr>
            <a:xfrm rot="-5400000">
              <a:off x="-701082" y="701082"/>
              <a:ext cx="2365612" cy="963449"/>
            </a:xfrm>
            <a:custGeom>
              <a:avLst/>
              <a:gdLst/>
              <a:ahLst/>
              <a:cxnLst/>
              <a:rect l="l" t="t" r="r" b="b"/>
              <a:pathLst>
                <a:path w="2365612" h="963449">
                  <a:moveTo>
                    <a:pt x="0" y="0"/>
                  </a:moveTo>
                  <a:lnTo>
                    <a:pt x="2365613" y="0"/>
                  </a:lnTo>
                  <a:lnTo>
                    <a:pt x="2365613" y="963449"/>
                  </a:lnTo>
                  <a:lnTo>
                    <a:pt x="0" y="963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 rot="-5400000" flipV="1">
              <a:off x="3762968" y="701082"/>
              <a:ext cx="2365612" cy="963449"/>
            </a:xfrm>
            <a:custGeom>
              <a:avLst/>
              <a:gdLst/>
              <a:ahLst/>
              <a:cxnLst/>
              <a:rect l="l" t="t" r="r" b="b"/>
              <a:pathLst>
                <a:path w="2365612" h="963449">
                  <a:moveTo>
                    <a:pt x="0" y="963449"/>
                  </a:moveTo>
                  <a:lnTo>
                    <a:pt x="2365613" y="963449"/>
                  </a:lnTo>
                  <a:lnTo>
                    <a:pt x="2365613" y="0"/>
                  </a:lnTo>
                  <a:lnTo>
                    <a:pt x="0" y="0"/>
                  </a:lnTo>
                  <a:lnTo>
                    <a:pt x="0" y="963449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Freeform 12"/>
          <p:cNvSpPr/>
          <p:nvPr/>
        </p:nvSpPr>
        <p:spPr>
          <a:xfrm>
            <a:off x="8168698" y="3575663"/>
            <a:ext cx="1950604" cy="1957723"/>
          </a:xfrm>
          <a:custGeom>
            <a:avLst/>
            <a:gdLst/>
            <a:ahLst/>
            <a:cxnLst/>
            <a:rect l="l" t="t" r="r" b="b"/>
            <a:pathLst>
              <a:path w="1950604" h="1957723">
                <a:moveTo>
                  <a:pt x="0" y="0"/>
                </a:moveTo>
                <a:lnTo>
                  <a:pt x="1950604" y="0"/>
                </a:lnTo>
                <a:lnTo>
                  <a:pt x="1950604" y="1957723"/>
                </a:lnTo>
                <a:lnTo>
                  <a:pt x="0" y="195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2278551" y="4699025"/>
            <a:ext cx="2314124" cy="1301694"/>
          </a:xfrm>
          <a:custGeom>
            <a:avLst/>
            <a:gdLst/>
            <a:ahLst/>
            <a:cxnLst/>
            <a:rect l="l" t="t" r="r" b="b"/>
            <a:pathLst>
              <a:path w="2314124" h="1301694">
                <a:moveTo>
                  <a:pt x="0" y="0"/>
                </a:moveTo>
                <a:lnTo>
                  <a:pt x="2314123" y="0"/>
                </a:lnTo>
                <a:lnTo>
                  <a:pt x="2314123" y="1301695"/>
                </a:lnTo>
                <a:lnTo>
                  <a:pt x="0" y="13016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405970" y="4188455"/>
            <a:ext cx="1081074" cy="1921910"/>
          </a:xfrm>
          <a:custGeom>
            <a:avLst/>
            <a:gdLst/>
            <a:ahLst/>
            <a:cxnLst/>
            <a:rect l="l" t="t" r="r" b="b"/>
            <a:pathLst>
              <a:path w="1081074" h="1921910">
                <a:moveTo>
                  <a:pt x="0" y="0"/>
                </a:moveTo>
                <a:lnTo>
                  <a:pt x="1081075" y="0"/>
                </a:lnTo>
                <a:lnTo>
                  <a:pt x="1081075" y="1921909"/>
                </a:lnTo>
                <a:lnTo>
                  <a:pt x="0" y="19219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3801900" y="1114425"/>
            <a:ext cx="10684201" cy="142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spc="49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PROVIDING SUPPORT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61594" y="6202680"/>
            <a:ext cx="3348038" cy="3055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Support parents in every way possible with the educational development and wellbeing of their child.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69981" y="5707380"/>
            <a:ext cx="3348038" cy="404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Run various assemblies, training sessions, coffee mornings or workshops to help parents with issues they and their child may face.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178369" y="6202680"/>
            <a:ext cx="3348038" cy="355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provide details of both internal and external support organisations they can access for their child’s or family’s needs.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6360" y="2505074"/>
            <a:ext cx="15535280" cy="57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  <a:spcBef>
                <a:spcPct val="0"/>
              </a:spcBef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The school aims to: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2791714"/>
            <a:ext cx="16230600" cy="57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599" spc="97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The school will consult with parents on various aspects of school life throughout the year: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114425"/>
            <a:ext cx="16230600" cy="142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spc="49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PARENTAL FEEDBACK</a:t>
            </a:r>
          </a:p>
        </p:txBody>
      </p:sp>
      <p:sp>
        <p:nvSpPr>
          <p:cNvPr id="5" name="Freeform 5"/>
          <p:cNvSpPr/>
          <p:nvPr/>
        </p:nvSpPr>
        <p:spPr>
          <a:xfrm>
            <a:off x="1174072" y="3643512"/>
            <a:ext cx="2729992" cy="2692454"/>
          </a:xfrm>
          <a:custGeom>
            <a:avLst/>
            <a:gdLst/>
            <a:ahLst/>
            <a:cxnLst/>
            <a:rect l="l" t="t" r="r" b="b"/>
            <a:pathLst>
              <a:path w="2729992" h="2692454">
                <a:moveTo>
                  <a:pt x="0" y="0"/>
                </a:moveTo>
                <a:lnTo>
                  <a:pt x="2729992" y="0"/>
                </a:lnTo>
                <a:lnTo>
                  <a:pt x="2729992" y="2692454"/>
                </a:lnTo>
                <a:lnTo>
                  <a:pt x="0" y="26924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594780" y="3944964"/>
            <a:ext cx="1888575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spc="8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Questionnaires will be available online.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3904064" y="4307627"/>
            <a:ext cx="5019694" cy="4950673"/>
          </a:xfrm>
          <a:custGeom>
            <a:avLst/>
            <a:gdLst/>
            <a:ahLst/>
            <a:cxnLst/>
            <a:rect l="l" t="t" r="r" b="b"/>
            <a:pathLst>
              <a:path w="5019694" h="4950673">
                <a:moveTo>
                  <a:pt x="5019694" y="0"/>
                </a:moveTo>
                <a:lnTo>
                  <a:pt x="0" y="0"/>
                </a:lnTo>
                <a:lnTo>
                  <a:pt x="0" y="4950673"/>
                </a:lnTo>
                <a:lnTo>
                  <a:pt x="5019694" y="4950673"/>
                </a:lnTo>
                <a:lnTo>
                  <a:pt x="5019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4554308" y="4942114"/>
            <a:ext cx="3271520" cy="301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spc="81" dirty="0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Parents are encouraged to provide feedback through online consultations and when they need to additionally via the school email: ststephens@andaras.org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4120231" y="3992589"/>
            <a:ext cx="3488340" cy="3440375"/>
          </a:xfrm>
          <a:custGeom>
            <a:avLst/>
            <a:gdLst/>
            <a:ahLst/>
            <a:cxnLst/>
            <a:rect l="l" t="t" r="r" b="b"/>
            <a:pathLst>
              <a:path w="3488340" h="3440375">
                <a:moveTo>
                  <a:pt x="3488340" y="0"/>
                </a:moveTo>
                <a:lnTo>
                  <a:pt x="0" y="0"/>
                </a:lnTo>
                <a:lnTo>
                  <a:pt x="0" y="3440375"/>
                </a:lnTo>
                <a:lnTo>
                  <a:pt x="3488340" y="3440375"/>
                </a:lnTo>
                <a:lnTo>
                  <a:pt x="348834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4582390" y="4573841"/>
            <a:ext cx="2523367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spc="8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All parental feedback is valued, and all responses are considered.</a:t>
            </a:r>
          </a:p>
        </p:txBody>
      </p:sp>
      <p:sp>
        <p:nvSpPr>
          <p:cNvPr id="11" name="Freeform 11"/>
          <p:cNvSpPr/>
          <p:nvPr/>
        </p:nvSpPr>
        <p:spPr>
          <a:xfrm>
            <a:off x="8987879" y="3783185"/>
            <a:ext cx="4713252" cy="4648445"/>
          </a:xfrm>
          <a:custGeom>
            <a:avLst/>
            <a:gdLst/>
            <a:ahLst/>
            <a:cxnLst/>
            <a:rect l="l" t="t" r="r" b="b"/>
            <a:pathLst>
              <a:path w="4713252" h="4648445">
                <a:moveTo>
                  <a:pt x="0" y="0"/>
                </a:moveTo>
                <a:lnTo>
                  <a:pt x="4713252" y="0"/>
                </a:lnTo>
                <a:lnTo>
                  <a:pt x="4713252" y="4648445"/>
                </a:lnTo>
                <a:lnTo>
                  <a:pt x="0" y="4648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0088186" y="4260002"/>
            <a:ext cx="2867616" cy="301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spc="8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The school will arrange regular consultations, such as school forums, questionnaires, feedback forms, to seek parent feedback.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779</Words>
  <Application>Microsoft Office PowerPoint</Application>
  <PresentationFormat>Custom</PresentationFormat>
  <Paragraphs>84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Ballpoint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Parents’ Engagement Policy SCA</dc:title>
  <dc:creator>Maura Furber</dc:creator>
  <cp:lastModifiedBy>Maura Furber</cp:lastModifiedBy>
  <cp:revision>4</cp:revision>
  <dcterms:created xsi:type="dcterms:W3CDTF">2006-08-16T00:00:00Z</dcterms:created>
  <dcterms:modified xsi:type="dcterms:W3CDTF">2025-09-30T22:24:32Z</dcterms:modified>
  <dc:identifier>DAGzCAjl98k</dc:identifier>
</cp:coreProperties>
</file>