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57" r:id="rId6"/>
    <p:sldId id="258" r:id="rId7"/>
    <p:sldId id="259" r:id="rId8"/>
    <p:sldId id="270" r:id="rId9"/>
    <p:sldId id="275" r:id="rId10"/>
    <p:sldId id="266" r:id="rId11"/>
    <p:sldId id="272" r:id="rId12"/>
    <p:sldId id="273" r:id="rId13"/>
    <p:sldId id="263" r:id="rId14"/>
    <p:sldId id="267" r:id="rId15"/>
    <p:sldId id="264" r:id="rId16"/>
    <p:sldId id="269" r:id="rId17"/>
    <p:sldId id="271" r:id="rId18"/>
    <p:sldId id="274"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91064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6D591D-4B4B-46E2-9D96-5C658344B435}"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43829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738743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01423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438995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6D591D-4B4B-46E2-9D96-5C658344B435}" type="datetimeFigureOut">
              <a:rPr lang="en-GB" smtClean="0"/>
              <a:t>09/03/2022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26852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36D591D-4B4B-46E2-9D96-5C658344B435}" type="datetimeFigureOut">
              <a:rPr lang="en-GB" smtClean="0"/>
              <a:t>09/03/2022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236880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17907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88188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4563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6D591D-4B4B-46E2-9D96-5C658344B435}" type="datetimeFigureOut">
              <a:rPr lang="en-GB" smtClean="0"/>
              <a:t>09/03/2022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794629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6D591D-4B4B-46E2-9D96-5C658344B435}"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14282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6D591D-4B4B-46E2-9D96-5C658344B435}" type="datetimeFigureOut">
              <a:rPr lang="en-GB" smtClean="0"/>
              <a:t>09/03/2022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82622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6D591D-4B4B-46E2-9D96-5C658344B435}" type="datetimeFigureOut">
              <a:rPr lang="en-GB" smtClean="0"/>
              <a:t>09/03/2022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55183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D591D-4B4B-46E2-9D96-5C658344B435}" type="datetimeFigureOut">
              <a:rPr lang="en-GB" smtClean="0"/>
              <a:t>09/03/2022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39422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6D591D-4B4B-46E2-9D96-5C658344B435}"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5364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6D591D-4B4B-46E2-9D96-5C658344B435}" type="datetimeFigureOut">
              <a:rPr lang="en-GB" smtClean="0"/>
              <a:t>09/03/2022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39340A2-ABB2-4B2F-BA30-F15BC0C97538}" type="slidenum">
              <a:rPr lang="en-GB" smtClean="0"/>
              <a:t>‹#›</a:t>
            </a:fld>
            <a:endParaRPr lang="en-GB"/>
          </a:p>
        </p:txBody>
      </p:sp>
    </p:spTree>
    <p:extLst>
      <p:ext uri="{BB962C8B-B14F-4D97-AF65-F5344CB8AC3E}">
        <p14:creationId xmlns:p14="http://schemas.microsoft.com/office/powerpoint/2010/main" val="196632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36D591D-4B4B-46E2-9D96-5C658344B435}" type="datetimeFigureOut">
              <a:rPr lang="en-GB" smtClean="0"/>
              <a:t>09/03/2022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39340A2-ABB2-4B2F-BA30-F15BC0C97538}" type="slidenum">
              <a:rPr lang="en-GB" smtClean="0"/>
              <a:t>‹#›</a:t>
            </a:fld>
            <a:endParaRPr lang="en-GB"/>
          </a:p>
        </p:txBody>
      </p:sp>
    </p:spTree>
    <p:extLst>
      <p:ext uri="{BB962C8B-B14F-4D97-AF65-F5344CB8AC3E}">
        <p14:creationId xmlns:p14="http://schemas.microsoft.com/office/powerpoint/2010/main" val="2575850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lay.ttrockstars.com/auth/school/student/30021/password" TargetMode="External"/><Relationship Id="rId7" Type="http://schemas.openxmlformats.org/officeDocument/2006/relationships/image" Target="../media/image19.jpeg"/><Relationship Id="rId2" Type="http://schemas.openxmlformats.org/officeDocument/2006/relationships/hyperlink" Target="https://www.topmarks.co.uk/maths-games/hit-the-button" TargetMode="External"/><Relationship Id="rId1" Type="http://schemas.openxmlformats.org/officeDocument/2006/relationships/slideLayout" Target="../slideLayouts/slideLayout2.xml"/><Relationship Id="rId6" Type="http://schemas.openxmlformats.org/officeDocument/2006/relationships/hyperlink" Target="https://www.bbc.co.uk/teach/supermovers/times-table-collection/z4vv6v4" TargetMode="External"/><Relationship Id="rId5" Type="http://schemas.openxmlformats.org/officeDocument/2006/relationships/hyperlink" Target="https://mathsframe.co.uk/en/resources/resource/477/Multiplication-Tables-Check" TargetMode="External"/><Relationship Id="rId4" Type="http://schemas.openxmlformats.org/officeDocument/2006/relationships/hyperlink" Target="https://www.timestables.co.uk/times-tables-memory.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ov.uk/government/publications/multiplication-tables-check-information-for-parents"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8573" y="1959429"/>
            <a:ext cx="7615645" cy="1938992"/>
          </a:xfrm>
          <a:prstGeom prst="rect">
            <a:avLst/>
          </a:prstGeom>
          <a:noFill/>
        </p:spPr>
        <p:txBody>
          <a:bodyPr wrap="square" rtlCol="0">
            <a:spAutoFit/>
          </a:bodyPr>
          <a:lstStyle/>
          <a:p>
            <a:pPr algn="ctr"/>
            <a:r>
              <a:rPr lang="en-GB" sz="6000" dirty="0">
                <a:solidFill>
                  <a:schemeClr val="bg1"/>
                </a:solidFill>
                <a:latin typeface="NTPreCursivefk" panose="03000400000000000000" pitchFamily="66" charset="0"/>
              </a:rPr>
              <a:t>Multiplication Tables Check</a:t>
            </a:r>
          </a:p>
          <a:p>
            <a:pPr algn="ctr"/>
            <a:r>
              <a:rPr lang="en-GB" sz="6000" dirty="0">
                <a:solidFill>
                  <a:schemeClr val="bg1"/>
                </a:solidFill>
                <a:latin typeface="NTPreCursivefk" panose="03000400000000000000" pitchFamily="66" charset="0"/>
              </a:rPr>
              <a:t> Parent/Carer Information</a:t>
            </a:r>
          </a:p>
        </p:txBody>
      </p:sp>
      <p:pic>
        <p:nvPicPr>
          <p:cNvPr id="1028" name="Picture 4" descr="Image result for times tab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4313" y="3356883"/>
            <a:ext cx="1316505" cy="1316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973" y="3429000"/>
            <a:ext cx="1316505" cy="131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66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9666" y="843656"/>
            <a:ext cx="8338782" cy="830997"/>
          </a:xfrm>
          <a:prstGeom prst="rect">
            <a:avLst/>
          </a:prstGeom>
        </p:spPr>
        <p:txBody>
          <a:bodyPr wrap="square">
            <a:spAutoFit/>
          </a:bodyPr>
          <a:lstStyle/>
          <a:p>
            <a:pPr algn="ctr"/>
            <a:r>
              <a:rPr lang="en-GB" sz="4800" dirty="0">
                <a:solidFill>
                  <a:schemeClr val="bg1"/>
                </a:solidFill>
                <a:latin typeface="NTPreCursivefk" panose="03000400000000000000" pitchFamily="66" charset="0"/>
              </a:rPr>
              <a:t>What language do we use?</a:t>
            </a:r>
          </a:p>
        </p:txBody>
      </p:sp>
      <p:sp>
        <p:nvSpPr>
          <p:cNvPr id="2" name="Rectangle 1"/>
          <p:cNvSpPr/>
          <p:nvPr/>
        </p:nvSpPr>
        <p:spPr>
          <a:xfrm>
            <a:off x="1096759" y="2609280"/>
            <a:ext cx="9544596" cy="3046988"/>
          </a:xfrm>
          <a:prstGeom prst="rect">
            <a:avLst/>
          </a:prstGeom>
        </p:spPr>
        <p:txBody>
          <a:bodyPr wrap="square">
            <a:spAutoFit/>
          </a:bodyPr>
          <a:lstStyle/>
          <a:p>
            <a:r>
              <a:rPr lang="en-GB" sz="3200" dirty="0">
                <a:latin typeface="NTPreCursivefk" panose="03000400000000000000" pitchFamily="66" charset="0"/>
              </a:rPr>
              <a:t>There are many different ways to say the tables and they’re all correct. For example we have;</a:t>
            </a:r>
          </a:p>
          <a:p>
            <a:endParaRPr lang="en-GB" sz="3200" dirty="0">
              <a:latin typeface="NTPreCursivefk" panose="03000400000000000000" pitchFamily="66" charset="0"/>
            </a:endParaRPr>
          </a:p>
          <a:p>
            <a:r>
              <a:rPr lang="en-GB" sz="3200" dirty="0">
                <a:latin typeface="NTPreCursivefk" panose="03000400000000000000" pitchFamily="66" charset="0"/>
              </a:rPr>
              <a:t>Three times eight is…      Three multiplied by eight…       Three eights are…          Three lots of eight…  </a:t>
            </a:r>
          </a:p>
          <a:p>
            <a:r>
              <a:rPr lang="en-GB" sz="3200" dirty="0">
                <a:latin typeface="NTPreCursivefk" panose="03000400000000000000" pitchFamily="66" charset="0"/>
              </a:rPr>
              <a:t>Three groups of eight..</a:t>
            </a:r>
          </a:p>
        </p:txBody>
      </p:sp>
      <p:pic>
        <p:nvPicPr>
          <p:cNvPr id="1026" name="Picture 2" descr="Image result for multiplication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1355" y="5428710"/>
            <a:ext cx="1440000"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2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9666" y="843656"/>
            <a:ext cx="8338782" cy="830997"/>
          </a:xfrm>
          <a:prstGeom prst="rect">
            <a:avLst/>
          </a:prstGeom>
        </p:spPr>
        <p:txBody>
          <a:bodyPr wrap="square">
            <a:spAutoFit/>
          </a:bodyPr>
          <a:lstStyle/>
          <a:p>
            <a:pPr algn="ctr"/>
            <a:r>
              <a:rPr lang="en-GB" sz="4800" dirty="0">
                <a:solidFill>
                  <a:schemeClr val="bg1"/>
                </a:solidFill>
                <a:latin typeface="NTPreCursivefk" panose="03000400000000000000" pitchFamily="66" charset="0"/>
              </a:rPr>
              <a:t>Useful Tips</a:t>
            </a:r>
          </a:p>
        </p:txBody>
      </p:sp>
      <p:sp>
        <p:nvSpPr>
          <p:cNvPr id="3" name="Rectangle 2"/>
          <p:cNvSpPr/>
          <p:nvPr/>
        </p:nvSpPr>
        <p:spPr>
          <a:xfrm>
            <a:off x="412618" y="2326924"/>
            <a:ext cx="9625830" cy="4154984"/>
          </a:xfrm>
          <a:prstGeom prst="rect">
            <a:avLst/>
          </a:prstGeom>
        </p:spPr>
        <p:txBody>
          <a:bodyPr wrap="square">
            <a:spAutoFit/>
          </a:bodyPr>
          <a:lstStyle/>
          <a:p>
            <a:pPr marL="342900" indent="-342900">
              <a:buFont typeface="Arial" panose="020B0604020202020204" pitchFamily="34" charset="0"/>
              <a:buChar char="•"/>
            </a:pPr>
            <a:r>
              <a:rPr lang="en-GB" sz="2400" dirty="0">
                <a:latin typeface="NTPreCursivefk" panose="03000400000000000000" pitchFamily="66" charset="0"/>
              </a:rPr>
              <a:t>Stick to one table at a time to minimise confusion.  </a:t>
            </a:r>
          </a:p>
          <a:p>
            <a:pPr marL="342900" indent="-342900">
              <a:buFont typeface="Arial" panose="020B0604020202020204" pitchFamily="34" charset="0"/>
              <a:buChar char="•"/>
            </a:pPr>
            <a:r>
              <a:rPr lang="en-GB" sz="2400" dirty="0">
                <a:latin typeface="NTPreCursivefk" panose="03000400000000000000" pitchFamily="66" charset="0"/>
              </a:rPr>
              <a:t>Start with chanting and writing them out slowly in order.  </a:t>
            </a:r>
          </a:p>
          <a:p>
            <a:pPr marL="342900" indent="-342900">
              <a:buFont typeface="Arial" panose="020B0604020202020204" pitchFamily="34" charset="0"/>
              <a:buChar char="•"/>
            </a:pPr>
            <a:r>
              <a:rPr lang="en-GB" sz="2400" dirty="0">
                <a:latin typeface="NTPreCursivefk" panose="03000400000000000000" pitchFamily="66" charset="0"/>
              </a:rPr>
              <a:t>Then move on to completing the answers quickly in order – on paper or verbally with your child. </a:t>
            </a:r>
          </a:p>
          <a:p>
            <a:pPr marL="342900" indent="-342900">
              <a:buFont typeface="Arial" panose="020B0604020202020204" pitchFamily="34" charset="0"/>
              <a:buChar char="•"/>
            </a:pPr>
            <a:r>
              <a:rPr lang="en-GB" sz="2400" dirty="0">
                <a:latin typeface="NTPreCursivefk" panose="03000400000000000000" pitchFamily="66" charset="0"/>
              </a:rPr>
              <a:t>Finally, move on to completing the answers in any order. </a:t>
            </a:r>
          </a:p>
          <a:p>
            <a:pPr marL="342900" indent="-342900">
              <a:buFont typeface="Arial" panose="020B0604020202020204" pitchFamily="34" charset="0"/>
              <a:buChar char="•"/>
            </a:pPr>
            <a:r>
              <a:rPr lang="en-GB" sz="2400" dirty="0">
                <a:latin typeface="NTPreCursivefk" panose="03000400000000000000" pitchFamily="66" charset="0"/>
              </a:rPr>
              <a:t>Keep reminding your child that 3 x 4 is the same as 4 x 3 – this effectively halves the number of tables facts children have to learn.  </a:t>
            </a:r>
          </a:p>
          <a:p>
            <a:pPr marL="342900" indent="-342900">
              <a:buFont typeface="Arial" panose="020B0604020202020204" pitchFamily="34" charset="0"/>
              <a:buChar char="•"/>
            </a:pPr>
            <a:r>
              <a:rPr lang="en-GB" sz="2400" dirty="0">
                <a:latin typeface="NTPreCursivefk" panose="03000400000000000000" pitchFamily="66" charset="0"/>
              </a:rPr>
              <a:t>Each table has a square number 3 x 3, 7 x 7 etc. These are special numbers that can act as a memory hook – emphasise them!  </a:t>
            </a:r>
          </a:p>
          <a:p>
            <a:pPr marL="342900" indent="-342900">
              <a:buFont typeface="Arial" panose="020B0604020202020204" pitchFamily="34" charset="0"/>
              <a:buChar char="•"/>
            </a:pPr>
            <a:r>
              <a:rPr lang="en-GB" sz="2400" dirty="0">
                <a:latin typeface="NTPreCursivefk" panose="03000400000000000000" pitchFamily="66" charset="0"/>
              </a:rPr>
              <a:t>Talk about the numbers as you are encountering them “ 5 x 7 = 35 that’s our house number” – this makes more memory hooks.</a:t>
            </a:r>
          </a:p>
        </p:txBody>
      </p:sp>
      <p:pic>
        <p:nvPicPr>
          <p:cNvPr id="5" name="Picture 4"/>
          <p:cNvPicPr>
            <a:picLocks noChangeAspect="1"/>
          </p:cNvPicPr>
          <p:nvPr/>
        </p:nvPicPr>
        <p:blipFill>
          <a:blip r:embed="rId2"/>
          <a:stretch>
            <a:fillRect/>
          </a:stretch>
        </p:blipFill>
        <p:spPr>
          <a:xfrm>
            <a:off x="9090761" y="0"/>
            <a:ext cx="3055161" cy="1839597"/>
          </a:xfrm>
          <a:prstGeom prst="rect">
            <a:avLst/>
          </a:prstGeom>
        </p:spPr>
      </p:pic>
    </p:spTree>
    <p:extLst>
      <p:ext uri="{BB962C8B-B14F-4D97-AF65-F5344CB8AC3E}">
        <p14:creationId xmlns:p14="http://schemas.microsoft.com/office/powerpoint/2010/main" val="283262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6009" y="460410"/>
            <a:ext cx="6707285" cy="1477328"/>
          </a:xfrm>
          <a:prstGeom prst="rect">
            <a:avLst/>
          </a:prstGeom>
        </p:spPr>
        <p:txBody>
          <a:bodyPr wrap="none">
            <a:spAutoFit/>
          </a:bodyPr>
          <a:lstStyle/>
          <a:p>
            <a:pPr algn="ctr">
              <a:lnSpc>
                <a:spcPct val="150000"/>
              </a:lnSpc>
            </a:pPr>
            <a:r>
              <a:rPr lang="en-GB" sz="6000" dirty="0">
                <a:solidFill>
                  <a:schemeClr val="bg1"/>
                </a:solidFill>
                <a:latin typeface="NTPreCursivefk" panose="03000400000000000000" pitchFamily="66" charset="0"/>
              </a:rPr>
              <a:t>Games to try at home…</a:t>
            </a:r>
          </a:p>
        </p:txBody>
      </p:sp>
      <p:pic>
        <p:nvPicPr>
          <p:cNvPr id="3" name="Picture 2"/>
          <p:cNvPicPr>
            <a:picLocks noChangeAspect="1"/>
          </p:cNvPicPr>
          <p:nvPr/>
        </p:nvPicPr>
        <p:blipFill>
          <a:blip r:embed="rId2"/>
          <a:stretch>
            <a:fillRect/>
          </a:stretch>
        </p:blipFill>
        <p:spPr>
          <a:xfrm>
            <a:off x="1219063" y="2528342"/>
            <a:ext cx="10158685" cy="3964659"/>
          </a:xfrm>
          <a:prstGeom prst="rect">
            <a:avLst/>
          </a:prstGeom>
        </p:spPr>
      </p:pic>
    </p:spTree>
    <p:extLst>
      <p:ext uri="{BB962C8B-B14F-4D97-AF65-F5344CB8AC3E}">
        <p14:creationId xmlns:p14="http://schemas.microsoft.com/office/powerpoint/2010/main" val="209112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56009" y="460410"/>
            <a:ext cx="6707285" cy="1477328"/>
          </a:xfrm>
          <a:prstGeom prst="rect">
            <a:avLst/>
          </a:prstGeom>
        </p:spPr>
        <p:txBody>
          <a:bodyPr wrap="none">
            <a:spAutoFit/>
          </a:bodyPr>
          <a:lstStyle/>
          <a:p>
            <a:pPr algn="ctr">
              <a:lnSpc>
                <a:spcPct val="150000"/>
              </a:lnSpc>
            </a:pPr>
            <a:r>
              <a:rPr lang="en-GB" sz="6000" dirty="0">
                <a:solidFill>
                  <a:schemeClr val="bg1"/>
                </a:solidFill>
                <a:latin typeface="NTPreCursivefk" panose="03000400000000000000" pitchFamily="66" charset="0"/>
              </a:rPr>
              <a:t>Games to try at home…</a:t>
            </a:r>
          </a:p>
        </p:txBody>
      </p:sp>
      <p:pic>
        <p:nvPicPr>
          <p:cNvPr id="2" name="Picture 1"/>
          <p:cNvPicPr>
            <a:picLocks noChangeAspect="1"/>
          </p:cNvPicPr>
          <p:nvPr/>
        </p:nvPicPr>
        <p:blipFill>
          <a:blip r:embed="rId2"/>
          <a:stretch>
            <a:fillRect/>
          </a:stretch>
        </p:blipFill>
        <p:spPr>
          <a:xfrm>
            <a:off x="2979624" y="2151221"/>
            <a:ext cx="7840300" cy="3501493"/>
          </a:xfrm>
          <a:prstGeom prst="rect">
            <a:avLst/>
          </a:prstGeom>
        </p:spPr>
      </p:pic>
      <p:pic>
        <p:nvPicPr>
          <p:cNvPr id="3" name="Picture 2"/>
          <p:cNvPicPr>
            <a:picLocks noChangeAspect="1"/>
          </p:cNvPicPr>
          <p:nvPr/>
        </p:nvPicPr>
        <p:blipFill>
          <a:blip r:embed="rId3"/>
          <a:stretch>
            <a:fillRect/>
          </a:stretch>
        </p:blipFill>
        <p:spPr>
          <a:xfrm>
            <a:off x="679268" y="4852377"/>
            <a:ext cx="2979624" cy="2410571"/>
          </a:xfrm>
          <a:prstGeom prst="rect">
            <a:avLst/>
          </a:prstGeom>
        </p:spPr>
      </p:pic>
    </p:spTree>
    <p:extLst>
      <p:ext uri="{BB962C8B-B14F-4D97-AF65-F5344CB8AC3E}">
        <p14:creationId xmlns:p14="http://schemas.microsoft.com/office/powerpoint/2010/main" val="259277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9637" y="771519"/>
            <a:ext cx="3517310" cy="1107996"/>
          </a:xfrm>
          <a:prstGeom prst="rect">
            <a:avLst/>
          </a:prstGeom>
        </p:spPr>
        <p:txBody>
          <a:bodyPr wrap="none">
            <a:spAutoFit/>
          </a:bodyPr>
          <a:lstStyle/>
          <a:p>
            <a:pPr algn="ctr">
              <a:lnSpc>
                <a:spcPct val="150000"/>
              </a:lnSpc>
            </a:pPr>
            <a:r>
              <a:rPr lang="fr-FR" sz="4800" dirty="0" err="1">
                <a:solidFill>
                  <a:schemeClr val="bg1"/>
                </a:solidFill>
                <a:latin typeface="NTPreCursivefk" panose="03000400000000000000" pitchFamily="66" charset="0"/>
              </a:rPr>
              <a:t>Useful</a:t>
            </a:r>
            <a:r>
              <a:rPr lang="fr-FR" sz="4800" dirty="0">
                <a:solidFill>
                  <a:schemeClr val="bg1"/>
                </a:solidFill>
                <a:latin typeface="NTPreCursivefk" panose="03000400000000000000" pitchFamily="66" charset="0"/>
              </a:rPr>
              <a:t> </a:t>
            </a:r>
            <a:r>
              <a:rPr lang="fr-FR" sz="4800" dirty="0" err="1">
                <a:solidFill>
                  <a:schemeClr val="bg1"/>
                </a:solidFill>
                <a:latin typeface="NTPreCursivefk" panose="03000400000000000000" pitchFamily="66" charset="0"/>
              </a:rPr>
              <a:t>Websites</a:t>
            </a:r>
            <a:endParaRPr lang="en-GB" sz="4800" dirty="0">
              <a:solidFill>
                <a:schemeClr val="bg1"/>
              </a:solidFill>
              <a:latin typeface="NTPreCursivefk" panose="03000400000000000000" pitchFamily="66" charset="0"/>
            </a:endParaRPr>
          </a:p>
        </p:txBody>
      </p:sp>
      <p:sp>
        <p:nvSpPr>
          <p:cNvPr id="9" name="Rectangle 8"/>
          <p:cNvSpPr/>
          <p:nvPr/>
        </p:nvSpPr>
        <p:spPr>
          <a:xfrm>
            <a:off x="1737359" y="2865322"/>
            <a:ext cx="9309463" cy="3970318"/>
          </a:xfrm>
          <a:prstGeom prst="rect">
            <a:avLst/>
          </a:prstGeom>
        </p:spPr>
        <p:txBody>
          <a:bodyPr wrap="square">
            <a:spAutoFit/>
          </a:bodyPr>
          <a:lstStyle/>
          <a:p>
            <a:pPr marL="285750" indent="-285750">
              <a:buFont typeface="Arial" panose="020B0604020202020204" pitchFamily="34" charset="0"/>
              <a:buChar char="•"/>
            </a:pPr>
            <a:r>
              <a:rPr lang="en-GB" sz="2800" dirty="0">
                <a:latin typeface="NTPreCursivefk" panose="03000400000000000000" pitchFamily="66" charset="0"/>
                <a:hlinkClick r:id="rId2"/>
              </a:rPr>
              <a:t>https://www.topmarks.co.uk/maths-games/hit-the-button</a:t>
            </a:r>
            <a:endParaRPr lang="en-GB" sz="2800" dirty="0">
              <a:latin typeface="NTPreCursivefk" panose="03000400000000000000" pitchFamily="66" charset="0"/>
            </a:endParaRPr>
          </a:p>
          <a:p>
            <a:pPr marL="285750" indent="-285750">
              <a:buFont typeface="Arial" panose="020B0604020202020204" pitchFamily="34" charset="0"/>
              <a:buChar char="•"/>
            </a:pPr>
            <a:r>
              <a:rPr lang="en-GB" sz="2800" dirty="0">
                <a:latin typeface="NTPreCursivefk" panose="03000400000000000000" pitchFamily="66" charset="0"/>
                <a:hlinkClick r:id="rId3"/>
              </a:rPr>
              <a:t>https://play.ttrockstars.com/auth/school/student/30021/password</a:t>
            </a:r>
            <a:endParaRPr lang="en-GB" sz="2800" dirty="0">
              <a:latin typeface="NTPreCursivefk" panose="03000400000000000000" pitchFamily="66" charset="0"/>
            </a:endParaRPr>
          </a:p>
          <a:p>
            <a:pPr marL="285750" indent="-285750">
              <a:buFont typeface="Arial" panose="020B0604020202020204" pitchFamily="34" charset="0"/>
              <a:buChar char="•"/>
            </a:pPr>
            <a:r>
              <a:rPr lang="en-GB" sz="2800" dirty="0">
                <a:latin typeface="NTPreCursivefk" panose="03000400000000000000" pitchFamily="66" charset="0"/>
                <a:hlinkClick r:id="rId4"/>
              </a:rPr>
              <a:t>https://www.timestables.co.uk/times-tables-memory.html</a:t>
            </a:r>
            <a:endParaRPr lang="en-GB" sz="2800" dirty="0">
              <a:latin typeface="NTPreCursivefk" panose="03000400000000000000" pitchFamily="66" charset="0"/>
            </a:endParaRPr>
          </a:p>
          <a:p>
            <a:pPr marL="285750" indent="-285750">
              <a:buFont typeface="Arial" panose="020B0604020202020204" pitchFamily="34" charset="0"/>
              <a:buChar char="•"/>
            </a:pPr>
            <a:r>
              <a:rPr lang="en-GB" sz="2800" dirty="0">
                <a:latin typeface="NTPreCursivefk" panose="03000400000000000000" pitchFamily="66" charset="0"/>
                <a:hlinkClick r:id="rId5"/>
              </a:rPr>
              <a:t>https://mathsframe.co.uk/en/resources/resource/477/Multiplication-Tables-Check</a:t>
            </a:r>
            <a:r>
              <a:rPr lang="en-GB" sz="2800" dirty="0">
                <a:latin typeface="NTPreCursivefk" panose="03000400000000000000" pitchFamily="66" charset="0"/>
              </a:rPr>
              <a:t> </a:t>
            </a:r>
          </a:p>
          <a:p>
            <a:pPr marL="285750" indent="-285750">
              <a:buFont typeface="Arial" panose="020B0604020202020204" pitchFamily="34" charset="0"/>
              <a:buChar char="•"/>
            </a:pPr>
            <a:r>
              <a:rPr lang="en-US" sz="2800" dirty="0">
                <a:hlinkClick r:id="rId6"/>
              </a:rPr>
              <a:t>Times tables collection - BBC Teach</a:t>
            </a:r>
            <a:endParaRPr lang="en-US" sz="2800" dirty="0"/>
          </a:p>
          <a:p>
            <a:pPr marL="285750" indent="-285750">
              <a:buFont typeface="Arial" panose="020B0604020202020204" pitchFamily="34" charset="0"/>
              <a:buChar char="•"/>
            </a:pPr>
            <a:r>
              <a:rPr lang="en-US" sz="2800" dirty="0">
                <a:latin typeface="NTPreCursivefk" panose="03000400000000000000" pitchFamily="66" charset="0"/>
              </a:rPr>
              <a:t>Percy Parker times table songs</a:t>
            </a:r>
            <a:endParaRPr lang="en-GB" sz="2800" dirty="0">
              <a:latin typeface="NTPreCursivefk" panose="03000400000000000000" pitchFamily="66" charset="0"/>
            </a:endParaRPr>
          </a:p>
          <a:p>
            <a:pPr marL="285750" indent="-285750">
              <a:buFont typeface="Arial" panose="020B0604020202020204" pitchFamily="34" charset="0"/>
              <a:buChar char="•"/>
            </a:pPr>
            <a:endParaRPr lang="en-GB" sz="2800" dirty="0">
              <a:latin typeface="NTPreCursivefk" panose="03000400000000000000" pitchFamily="66" charset="0"/>
            </a:endParaRPr>
          </a:p>
        </p:txBody>
      </p:sp>
      <p:pic>
        <p:nvPicPr>
          <p:cNvPr id="2050" name="Picture 2" descr="https://pakwired.com/wp-content/uploads/2017/08/43-of-the-Most-Useful-Websites-in-2017.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923"/>
          <a:stretch/>
        </p:blipFill>
        <p:spPr bwMode="auto">
          <a:xfrm>
            <a:off x="9932825" y="5429141"/>
            <a:ext cx="2080545" cy="1320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133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1200" y="268822"/>
            <a:ext cx="7947497" cy="1107996"/>
          </a:xfrm>
          <a:prstGeom prst="rect">
            <a:avLst/>
          </a:prstGeom>
        </p:spPr>
        <p:txBody>
          <a:bodyPr wrap="square">
            <a:spAutoFit/>
          </a:bodyPr>
          <a:lstStyle/>
          <a:p>
            <a:pPr algn="ctr">
              <a:lnSpc>
                <a:spcPct val="150000"/>
              </a:lnSpc>
            </a:pPr>
            <a:r>
              <a:rPr lang="fr-FR" sz="4400" dirty="0">
                <a:solidFill>
                  <a:schemeClr val="bg1"/>
                </a:solidFill>
                <a:latin typeface="NTPreCursivefk" panose="03000400000000000000" pitchFamily="66" charset="0"/>
              </a:rPr>
              <a:t>Information for parents:</a:t>
            </a:r>
            <a:endParaRPr lang="en-GB" sz="4400" dirty="0">
              <a:solidFill>
                <a:schemeClr val="bg1"/>
              </a:solidFill>
              <a:latin typeface="NTPreCursivefk" panose="03000400000000000000" pitchFamily="66" charset="0"/>
            </a:endParaRPr>
          </a:p>
        </p:txBody>
      </p:sp>
      <p:sp>
        <p:nvSpPr>
          <p:cNvPr id="4" name="Rectangle 3"/>
          <p:cNvSpPr/>
          <p:nvPr/>
        </p:nvSpPr>
        <p:spPr>
          <a:xfrm>
            <a:off x="6479177" y="5195323"/>
            <a:ext cx="3570514" cy="523220"/>
          </a:xfrm>
          <a:prstGeom prst="rect">
            <a:avLst/>
          </a:prstGeom>
        </p:spPr>
        <p:txBody>
          <a:bodyPr wrap="square">
            <a:spAutoFit/>
          </a:bodyPr>
          <a:lstStyle/>
          <a:p>
            <a:r>
              <a:rPr lang="en-GB" sz="1400" dirty="0">
                <a:hlinkClick r:id="rId2"/>
              </a:rPr>
              <a:t>Multiplication tables check: information for parents - GOV.UK (www.gov.uk)</a:t>
            </a:r>
            <a:endParaRPr lang="en-GB" sz="1400" dirty="0"/>
          </a:p>
        </p:txBody>
      </p:sp>
      <p:sp>
        <p:nvSpPr>
          <p:cNvPr id="5" name="Rectangle 4"/>
          <p:cNvSpPr/>
          <p:nvPr/>
        </p:nvSpPr>
        <p:spPr>
          <a:xfrm>
            <a:off x="2777333" y="1259199"/>
            <a:ext cx="6881179" cy="920252"/>
          </a:xfrm>
          <a:prstGeom prst="rect">
            <a:avLst/>
          </a:prstGeom>
        </p:spPr>
        <p:txBody>
          <a:bodyPr wrap="none">
            <a:spAutoFit/>
          </a:bodyPr>
          <a:lstStyle/>
          <a:p>
            <a:pPr algn="ctr">
              <a:lnSpc>
                <a:spcPct val="150000"/>
              </a:lnSpc>
            </a:pPr>
            <a:r>
              <a:rPr lang="fr-FR" sz="4000" dirty="0">
                <a:solidFill>
                  <a:schemeClr val="bg1"/>
                </a:solidFill>
                <a:latin typeface="NTPreCursivefk" panose="03000400000000000000" pitchFamily="66" charset="0"/>
              </a:rPr>
              <a:t>2022 multiplication tables check</a:t>
            </a:r>
            <a:endParaRPr lang="en-GB" sz="4000" dirty="0">
              <a:solidFill>
                <a:schemeClr val="bg1"/>
              </a:solidFill>
              <a:latin typeface="NTPreCursivefk" panose="03000400000000000000" pitchFamily="66" charset="0"/>
            </a:endParaRPr>
          </a:p>
        </p:txBody>
      </p:sp>
      <p:pic>
        <p:nvPicPr>
          <p:cNvPr id="7" name="Picture 6"/>
          <p:cNvPicPr>
            <a:picLocks noChangeAspect="1"/>
          </p:cNvPicPr>
          <p:nvPr/>
        </p:nvPicPr>
        <p:blipFill>
          <a:blip r:embed="rId3"/>
          <a:stretch>
            <a:fillRect/>
          </a:stretch>
        </p:blipFill>
        <p:spPr>
          <a:xfrm>
            <a:off x="3132503" y="2496489"/>
            <a:ext cx="2945382" cy="4153601"/>
          </a:xfrm>
          <a:prstGeom prst="rect">
            <a:avLst/>
          </a:prstGeom>
        </p:spPr>
      </p:pic>
      <p:sp>
        <p:nvSpPr>
          <p:cNvPr id="8" name="Rectangle 7"/>
          <p:cNvSpPr/>
          <p:nvPr/>
        </p:nvSpPr>
        <p:spPr>
          <a:xfrm>
            <a:off x="6479177" y="3188295"/>
            <a:ext cx="4475868" cy="1384995"/>
          </a:xfrm>
          <a:prstGeom prst="rect">
            <a:avLst/>
          </a:prstGeom>
        </p:spPr>
        <p:txBody>
          <a:bodyPr wrap="square">
            <a:spAutoFit/>
          </a:bodyPr>
          <a:lstStyle/>
          <a:p>
            <a:pPr algn="ctr"/>
            <a:r>
              <a:rPr lang="en-GB" sz="2800" dirty="0">
                <a:latin typeface="NTPreCursivefk" panose="03000400000000000000" pitchFamily="66" charset="0"/>
              </a:rPr>
              <a:t>For further information, please visit the government website</a:t>
            </a:r>
            <a:endParaRPr lang="en-GB" sz="2800" dirty="0"/>
          </a:p>
        </p:txBody>
      </p:sp>
      <p:pic>
        <p:nvPicPr>
          <p:cNvPr id="2" name="Picture 1">
            <a:extLst>
              <a:ext uri="{FF2B5EF4-FFF2-40B4-BE49-F238E27FC236}">
                <a16:creationId xmlns:a16="http://schemas.microsoft.com/office/drawing/2014/main" id="{2E216260-EAF5-4B3E-B414-E7C8ECE77824}"/>
              </a:ext>
            </a:extLst>
          </p:cNvPr>
          <p:cNvPicPr>
            <a:picLocks noChangeAspect="1"/>
          </p:cNvPicPr>
          <p:nvPr/>
        </p:nvPicPr>
        <p:blipFill>
          <a:blip r:embed="rId4"/>
          <a:stretch>
            <a:fillRect/>
          </a:stretch>
        </p:blipFill>
        <p:spPr>
          <a:xfrm>
            <a:off x="2972996" y="2380274"/>
            <a:ext cx="3123004" cy="4386030"/>
          </a:xfrm>
          <a:prstGeom prst="rect">
            <a:avLst/>
          </a:prstGeom>
        </p:spPr>
      </p:pic>
    </p:spTree>
    <p:extLst>
      <p:ext uri="{BB962C8B-B14F-4D97-AF65-F5344CB8AC3E}">
        <p14:creationId xmlns:p14="http://schemas.microsoft.com/office/powerpoint/2010/main" val="3006954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6020" y="460410"/>
            <a:ext cx="2847254" cy="1361911"/>
          </a:xfrm>
          <a:prstGeom prst="rect">
            <a:avLst/>
          </a:prstGeom>
        </p:spPr>
        <p:txBody>
          <a:bodyPr wrap="none">
            <a:spAutoFit/>
          </a:bodyPr>
          <a:lstStyle/>
          <a:p>
            <a:pPr algn="ctr">
              <a:lnSpc>
                <a:spcPct val="150000"/>
              </a:lnSpc>
            </a:pPr>
            <a:r>
              <a:rPr lang="en-GB" sz="6000" dirty="0">
                <a:solidFill>
                  <a:schemeClr val="bg1"/>
                </a:solidFill>
                <a:latin typeface="NTPreCursivefk" panose="03000400000000000000" pitchFamily="66" charset="0"/>
              </a:rPr>
              <a:t>Questions?</a:t>
            </a:r>
          </a:p>
        </p:txBody>
      </p:sp>
      <p:pic>
        <p:nvPicPr>
          <p:cNvPr id="2" name="Picture 1"/>
          <p:cNvPicPr>
            <a:picLocks noChangeAspect="1"/>
          </p:cNvPicPr>
          <p:nvPr/>
        </p:nvPicPr>
        <p:blipFill>
          <a:blip r:embed="rId2"/>
          <a:stretch>
            <a:fillRect/>
          </a:stretch>
        </p:blipFill>
        <p:spPr>
          <a:xfrm>
            <a:off x="2218957" y="3082988"/>
            <a:ext cx="4181828" cy="2690795"/>
          </a:xfrm>
          <a:prstGeom prst="rect">
            <a:avLst/>
          </a:prstGeom>
        </p:spPr>
      </p:pic>
      <p:sp>
        <p:nvSpPr>
          <p:cNvPr id="4" name="Rectangle 3"/>
          <p:cNvSpPr/>
          <p:nvPr/>
        </p:nvSpPr>
        <p:spPr>
          <a:xfrm>
            <a:off x="6714309" y="3832729"/>
            <a:ext cx="2612572" cy="1384995"/>
          </a:xfrm>
          <a:prstGeom prst="rect">
            <a:avLst/>
          </a:prstGeom>
        </p:spPr>
        <p:txBody>
          <a:bodyPr wrap="square">
            <a:spAutoFit/>
          </a:bodyPr>
          <a:lstStyle/>
          <a:p>
            <a:pPr algn="ctr"/>
            <a:r>
              <a:rPr lang="en-GB" sz="2800" dirty="0">
                <a:latin typeface="NTPreCursivefk" panose="03000400000000000000" pitchFamily="66" charset="0"/>
              </a:rPr>
              <a:t>If you have any questions, please ask.</a:t>
            </a:r>
            <a:endParaRPr lang="en-GB" sz="2800" dirty="0"/>
          </a:p>
        </p:txBody>
      </p:sp>
    </p:spTree>
    <p:extLst>
      <p:ext uri="{BB962C8B-B14F-4D97-AF65-F5344CB8AC3E}">
        <p14:creationId xmlns:p14="http://schemas.microsoft.com/office/powerpoint/2010/main" val="19349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9594"/>
            <a:ext cx="12192000" cy="6890657"/>
            <a:chOff x="0" y="-32657"/>
            <a:chExt cx="12192000" cy="6890657"/>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9541"/>
            <a:stretch/>
          </p:blipFill>
          <p:spPr bwMode="auto">
            <a:xfrm>
              <a:off x="0" y="-32657"/>
              <a:ext cx="12192000" cy="68906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2657"/>
              <a:ext cx="9960429" cy="31677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2797629" y="2296886"/>
              <a:ext cx="5203371" cy="26016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0" y="1094014"/>
              <a:ext cx="2373085" cy="26016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9" name="Rectangle 8"/>
          <p:cNvSpPr/>
          <p:nvPr/>
        </p:nvSpPr>
        <p:spPr>
          <a:xfrm>
            <a:off x="1423851" y="242477"/>
            <a:ext cx="8281852" cy="4108817"/>
          </a:xfrm>
          <a:prstGeom prst="rect">
            <a:avLst/>
          </a:prstGeom>
        </p:spPr>
        <p:txBody>
          <a:bodyPr wrap="square">
            <a:spAutoFit/>
          </a:bodyPr>
          <a:lstStyle/>
          <a:p>
            <a:pPr algn="ctr">
              <a:lnSpc>
                <a:spcPct val="150000"/>
              </a:lnSpc>
            </a:pPr>
            <a:r>
              <a:rPr lang="en-GB" sz="5400" dirty="0">
                <a:solidFill>
                  <a:srgbClr val="7030A0"/>
                </a:solidFill>
                <a:latin typeface="NTPreCursivefk" panose="03000400000000000000" pitchFamily="66" charset="0"/>
              </a:rPr>
              <a:t>Content</a:t>
            </a:r>
          </a:p>
          <a:p>
            <a:pPr>
              <a:lnSpc>
                <a:spcPct val="150000"/>
              </a:lnSpc>
            </a:pPr>
            <a:r>
              <a:rPr lang="en-GB" sz="4000" dirty="0">
                <a:solidFill>
                  <a:srgbClr val="FF0000"/>
                </a:solidFill>
                <a:latin typeface="NTPreCursivefk" panose="03000400000000000000" pitchFamily="66" charset="0"/>
              </a:rPr>
              <a:t>• Curriculum expectations </a:t>
            </a:r>
          </a:p>
          <a:p>
            <a:pPr>
              <a:lnSpc>
                <a:spcPct val="150000"/>
              </a:lnSpc>
            </a:pPr>
            <a:r>
              <a:rPr lang="en-GB" sz="4000" dirty="0">
                <a:solidFill>
                  <a:srgbClr val="FF0000"/>
                </a:solidFill>
                <a:latin typeface="NTPreCursivefk" panose="03000400000000000000" pitchFamily="66" charset="0"/>
              </a:rPr>
              <a:t>• The check- format and style</a:t>
            </a:r>
          </a:p>
          <a:p>
            <a:pPr>
              <a:lnSpc>
                <a:spcPct val="150000"/>
              </a:lnSpc>
            </a:pPr>
            <a:r>
              <a:rPr lang="en-GB" sz="4000" dirty="0">
                <a:solidFill>
                  <a:srgbClr val="FF0000"/>
                </a:solidFill>
                <a:latin typeface="NTPreCursivefk" panose="03000400000000000000" pitchFamily="66" charset="0"/>
              </a:rPr>
              <a:t>• Ways to support at home.</a:t>
            </a:r>
          </a:p>
        </p:txBody>
      </p:sp>
    </p:spTree>
    <p:extLst>
      <p:ext uri="{BB962C8B-B14F-4D97-AF65-F5344CB8AC3E}">
        <p14:creationId xmlns:p14="http://schemas.microsoft.com/office/powerpoint/2010/main" val="282525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8655" y="606849"/>
            <a:ext cx="5242141" cy="1107996"/>
          </a:xfrm>
          <a:prstGeom prst="rect">
            <a:avLst/>
          </a:prstGeom>
        </p:spPr>
        <p:txBody>
          <a:bodyPr wrap="none">
            <a:spAutoFit/>
          </a:bodyPr>
          <a:lstStyle/>
          <a:p>
            <a:pPr algn="ctr">
              <a:lnSpc>
                <a:spcPct val="150000"/>
              </a:lnSpc>
            </a:pPr>
            <a:r>
              <a:rPr lang="en-GB" sz="4800" dirty="0">
                <a:solidFill>
                  <a:schemeClr val="bg1"/>
                </a:solidFill>
                <a:latin typeface="NTPreCursivefk" panose="03000400000000000000" pitchFamily="66" charset="0"/>
              </a:rPr>
              <a:t>Curriculum Expectations</a:t>
            </a:r>
          </a:p>
        </p:txBody>
      </p:sp>
      <p:pic>
        <p:nvPicPr>
          <p:cNvPr id="3" name="Picture 2"/>
          <p:cNvPicPr>
            <a:picLocks noChangeAspect="1"/>
          </p:cNvPicPr>
          <p:nvPr/>
        </p:nvPicPr>
        <p:blipFill>
          <a:blip r:embed="rId2"/>
          <a:stretch>
            <a:fillRect/>
          </a:stretch>
        </p:blipFill>
        <p:spPr>
          <a:xfrm>
            <a:off x="955418" y="1803497"/>
            <a:ext cx="10128613" cy="4032812"/>
          </a:xfrm>
          <a:prstGeom prst="rect">
            <a:avLst/>
          </a:prstGeom>
        </p:spPr>
      </p:pic>
      <p:sp>
        <p:nvSpPr>
          <p:cNvPr id="6" name="Rectangle 5"/>
          <p:cNvSpPr/>
          <p:nvPr/>
        </p:nvSpPr>
        <p:spPr>
          <a:xfrm>
            <a:off x="2860693" y="5924961"/>
            <a:ext cx="6866708" cy="830997"/>
          </a:xfrm>
          <a:prstGeom prst="rect">
            <a:avLst/>
          </a:prstGeom>
        </p:spPr>
        <p:txBody>
          <a:bodyPr wrap="square">
            <a:spAutoFit/>
          </a:bodyPr>
          <a:lstStyle/>
          <a:p>
            <a:pPr algn="ctr"/>
            <a:r>
              <a:rPr lang="en-GB" sz="2400" dirty="0">
                <a:solidFill>
                  <a:schemeClr val="accent6">
                    <a:lumMod val="50000"/>
                  </a:schemeClr>
                </a:solidFill>
                <a:latin typeface="NTPreCursivefk" panose="03000400000000000000" pitchFamily="66" charset="0"/>
              </a:rPr>
              <a:t>Primary-school children are expected to know all their times tables up to 12x12 by the end of Year 4. </a:t>
            </a:r>
          </a:p>
        </p:txBody>
      </p:sp>
      <p:pic>
        <p:nvPicPr>
          <p:cNvPr id="7" name="Picture 2" descr="Multipl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1300" y="5417116"/>
            <a:ext cx="1790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99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93668" y="3044539"/>
            <a:ext cx="7200755" cy="3046988"/>
          </a:xfrm>
          <a:prstGeom prst="rect">
            <a:avLst/>
          </a:prstGeom>
        </p:spPr>
        <p:txBody>
          <a:bodyPr wrap="square">
            <a:spAutoFit/>
          </a:bodyPr>
          <a:lstStyle/>
          <a:p>
            <a:pPr lvl="0" algn="ctr" defTabSz="914400" eaLnBrk="0" fontAlgn="base" hangingPunct="0">
              <a:spcBef>
                <a:spcPct val="0"/>
              </a:spcBef>
              <a:spcAft>
                <a:spcPct val="0"/>
              </a:spcAft>
            </a:pPr>
            <a:r>
              <a:rPr lang="en-US" altLang="en-US" sz="3200" dirty="0">
                <a:solidFill>
                  <a:srgbClr val="0B0C0C"/>
                </a:solidFill>
                <a:latin typeface="NTPreCursivefk" panose="03000400000000000000" pitchFamily="66" charset="0"/>
              </a:rPr>
              <a:t>The purpose of the MTC is to determine whether pupils can recall their times tables fluently, which is essential for future success in mathematics. It will help schools to identify pupils who have not yet mastered their times tables, so that additional support can be provided.</a:t>
            </a:r>
            <a:endParaRPr lang="en-US" altLang="en-US" sz="3200" dirty="0">
              <a:latin typeface="NTPreCursivefk" panose="03000400000000000000" pitchFamily="66" charset="0"/>
            </a:endParaRPr>
          </a:p>
        </p:txBody>
      </p:sp>
      <p:sp>
        <p:nvSpPr>
          <p:cNvPr id="7" name="Rectangle 6"/>
          <p:cNvSpPr/>
          <p:nvPr/>
        </p:nvSpPr>
        <p:spPr>
          <a:xfrm>
            <a:off x="1960923" y="621587"/>
            <a:ext cx="8338782" cy="1446550"/>
          </a:xfrm>
          <a:prstGeom prst="rect">
            <a:avLst/>
          </a:prstGeom>
        </p:spPr>
        <p:txBody>
          <a:bodyPr wrap="square">
            <a:spAutoFit/>
          </a:bodyPr>
          <a:lstStyle/>
          <a:p>
            <a:pPr algn="ctr"/>
            <a:r>
              <a:rPr lang="en-GB" sz="4400" dirty="0">
                <a:solidFill>
                  <a:schemeClr val="bg1"/>
                </a:solidFill>
                <a:latin typeface="NTPreCursivefk" panose="03000400000000000000" pitchFamily="66" charset="0"/>
              </a:rPr>
              <a:t>What is the purpose of</a:t>
            </a:r>
          </a:p>
          <a:p>
            <a:pPr algn="ctr"/>
            <a:r>
              <a:rPr lang="en-GB" sz="4400" dirty="0">
                <a:solidFill>
                  <a:schemeClr val="bg1"/>
                </a:solidFill>
                <a:latin typeface="NTPreCursivefk" panose="03000400000000000000" pitchFamily="66" charset="0"/>
              </a:rPr>
              <a:t>the multiplication tables check?</a:t>
            </a:r>
          </a:p>
        </p:txBody>
      </p:sp>
      <p:sp>
        <p:nvSpPr>
          <p:cNvPr id="8" name="AutoShape 2" descr="Image result for multiplication tables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a:blip r:embed="rId2"/>
          <a:stretch>
            <a:fillRect/>
          </a:stretch>
        </p:blipFill>
        <p:spPr>
          <a:xfrm>
            <a:off x="1366066" y="3119165"/>
            <a:ext cx="2038985" cy="2972362"/>
          </a:xfrm>
          <a:prstGeom prst="rect">
            <a:avLst/>
          </a:prstGeom>
        </p:spPr>
      </p:pic>
    </p:spTree>
    <p:extLst>
      <p:ext uri="{BB962C8B-B14F-4D97-AF65-F5344CB8AC3E}">
        <p14:creationId xmlns:p14="http://schemas.microsoft.com/office/powerpoint/2010/main" val="38053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7223" y="2849841"/>
            <a:ext cx="6765326" cy="2677656"/>
          </a:xfrm>
          <a:prstGeom prst="rect">
            <a:avLst/>
          </a:prstGeom>
        </p:spPr>
        <p:txBody>
          <a:bodyPr wrap="square">
            <a:spAutoFit/>
          </a:bodyPr>
          <a:lstStyle/>
          <a:p>
            <a:pPr algn="ctr"/>
            <a:r>
              <a:rPr lang="en-GB" sz="2800" dirty="0">
                <a:solidFill>
                  <a:srgbClr val="000000"/>
                </a:solidFill>
                <a:latin typeface="NTPreCursivefk" panose="03000400000000000000" pitchFamily="66" charset="0"/>
              </a:rPr>
              <a:t>The MTC is an on-screen check consisting of 25 times tables questions. Your child will answer 3 practice questions before moving on to the official check, and will then have 6 seconds to answer each question. On average, the check should take no longer than 5 minutes to complete.</a:t>
            </a:r>
          </a:p>
        </p:txBody>
      </p:sp>
      <p:sp>
        <p:nvSpPr>
          <p:cNvPr id="7" name="Rectangle 6"/>
          <p:cNvSpPr/>
          <p:nvPr/>
        </p:nvSpPr>
        <p:spPr>
          <a:xfrm>
            <a:off x="1960923" y="935096"/>
            <a:ext cx="8338782" cy="769441"/>
          </a:xfrm>
          <a:prstGeom prst="rect">
            <a:avLst/>
          </a:prstGeom>
        </p:spPr>
        <p:txBody>
          <a:bodyPr wrap="square">
            <a:spAutoFit/>
          </a:bodyPr>
          <a:lstStyle/>
          <a:p>
            <a:pPr algn="ctr"/>
            <a:r>
              <a:rPr lang="en-GB" sz="4400" dirty="0">
                <a:solidFill>
                  <a:schemeClr val="bg1"/>
                </a:solidFill>
                <a:latin typeface="NTPreCursivefk" panose="03000400000000000000" pitchFamily="66" charset="0"/>
              </a:rPr>
              <a:t>How will children be assessed?</a:t>
            </a:r>
          </a:p>
        </p:txBody>
      </p:sp>
      <p:sp>
        <p:nvSpPr>
          <p:cNvPr id="8" name="AutoShape 2" descr="Image result for multiplication tables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8146238" y="2642700"/>
            <a:ext cx="2954655" cy="2712109"/>
          </a:xfrm>
          <a:prstGeom prst="rect">
            <a:avLst/>
          </a:prstGeom>
        </p:spPr>
      </p:pic>
      <p:sp>
        <p:nvSpPr>
          <p:cNvPr id="10" name="Rectangle 9"/>
          <p:cNvSpPr/>
          <p:nvPr/>
        </p:nvSpPr>
        <p:spPr>
          <a:xfrm>
            <a:off x="2564943" y="5824869"/>
            <a:ext cx="6435096" cy="707886"/>
          </a:xfrm>
          <a:prstGeom prst="rect">
            <a:avLst/>
          </a:prstGeom>
        </p:spPr>
        <p:txBody>
          <a:bodyPr wrap="none">
            <a:spAutoFit/>
          </a:bodyPr>
          <a:lstStyle/>
          <a:p>
            <a:pPr algn="ctr"/>
            <a:r>
              <a:rPr lang="en-GB" sz="2000" dirty="0">
                <a:latin typeface="Calibri" panose="020F0502020204030204" pitchFamily="34" charset="0"/>
                <a:hlinkClick r:id="rId3"/>
              </a:rPr>
              <a:t>For a similar format of the check, please refer to:</a:t>
            </a:r>
          </a:p>
          <a:p>
            <a:pPr algn="ctr"/>
            <a:r>
              <a:rPr lang="en-GB" sz="2000" dirty="0">
                <a:latin typeface="Calibri" panose="020F0502020204030204" pitchFamily="34" charset="0"/>
                <a:hlinkClick r:id="rId3"/>
              </a:rPr>
              <a:t>https://www.timestables.co.uk/multiplication-tables-check/</a:t>
            </a:r>
            <a:endParaRPr lang="en-GB" sz="2000" dirty="0"/>
          </a:p>
        </p:txBody>
      </p:sp>
    </p:spTree>
    <p:extLst>
      <p:ext uri="{BB962C8B-B14F-4D97-AF65-F5344CB8AC3E}">
        <p14:creationId xmlns:p14="http://schemas.microsoft.com/office/powerpoint/2010/main" val="132759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1189" y="3442024"/>
            <a:ext cx="3726034" cy="1815882"/>
          </a:xfrm>
          <a:prstGeom prst="rect">
            <a:avLst/>
          </a:prstGeom>
        </p:spPr>
        <p:txBody>
          <a:bodyPr wrap="square">
            <a:spAutoFit/>
          </a:bodyPr>
          <a:lstStyle/>
          <a:p>
            <a:pPr algn="ctr"/>
            <a:r>
              <a:rPr lang="en-GB" sz="2800" dirty="0">
                <a:latin typeface="NTPreCursivefk" panose="03000400000000000000" pitchFamily="66" charset="0"/>
              </a:rPr>
              <a:t>Schools have a 3-week check window from the 6</a:t>
            </a:r>
            <a:r>
              <a:rPr lang="en-GB" sz="2800" baseline="30000" dirty="0">
                <a:latin typeface="NTPreCursivefk" panose="03000400000000000000" pitchFamily="66" charset="0"/>
              </a:rPr>
              <a:t>th</a:t>
            </a:r>
            <a:r>
              <a:rPr lang="en-GB" sz="2800" dirty="0">
                <a:latin typeface="NTPreCursivefk" panose="03000400000000000000" pitchFamily="66" charset="0"/>
              </a:rPr>
              <a:t> – 24</a:t>
            </a:r>
            <a:r>
              <a:rPr lang="en-GB" sz="2800" baseline="30000" dirty="0">
                <a:latin typeface="NTPreCursivefk" panose="03000400000000000000" pitchFamily="66" charset="0"/>
              </a:rPr>
              <a:t>th</a:t>
            </a:r>
            <a:r>
              <a:rPr lang="en-GB" sz="2800" dirty="0">
                <a:latin typeface="NTPreCursivefk" panose="03000400000000000000" pitchFamily="66" charset="0"/>
              </a:rPr>
              <a:t> of June to administer the MTC.</a:t>
            </a:r>
            <a:endParaRPr lang="en-GB" sz="2800" dirty="0">
              <a:solidFill>
                <a:srgbClr val="000000"/>
              </a:solidFill>
              <a:latin typeface="NTPreCursivefk" panose="03000400000000000000" pitchFamily="66" charset="0"/>
            </a:endParaRPr>
          </a:p>
        </p:txBody>
      </p:sp>
      <p:sp>
        <p:nvSpPr>
          <p:cNvPr id="7" name="Rectangle 6"/>
          <p:cNvSpPr/>
          <p:nvPr/>
        </p:nvSpPr>
        <p:spPr>
          <a:xfrm>
            <a:off x="1960923" y="935096"/>
            <a:ext cx="8338782" cy="769441"/>
          </a:xfrm>
          <a:prstGeom prst="rect">
            <a:avLst/>
          </a:prstGeom>
        </p:spPr>
        <p:txBody>
          <a:bodyPr wrap="square">
            <a:spAutoFit/>
          </a:bodyPr>
          <a:lstStyle/>
          <a:p>
            <a:pPr algn="ctr"/>
            <a:r>
              <a:rPr lang="en-GB" sz="4400" dirty="0">
                <a:solidFill>
                  <a:schemeClr val="bg1"/>
                </a:solidFill>
                <a:latin typeface="NTPreCursivefk" panose="03000400000000000000" pitchFamily="66" charset="0"/>
              </a:rPr>
              <a:t>When will children be assessed?</a:t>
            </a:r>
          </a:p>
        </p:txBody>
      </p:sp>
      <p:sp>
        <p:nvSpPr>
          <p:cNvPr id="8" name="AutoShape 2" descr="Image result for multiplication tables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stretch>
            <a:fillRect/>
          </a:stretch>
        </p:blipFill>
        <p:spPr>
          <a:xfrm>
            <a:off x="6883495" y="2851705"/>
            <a:ext cx="2954655" cy="2712109"/>
          </a:xfrm>
          <a:prstGeom prst="rect">
            <a:avLst/>
          </a:prstGeom>
        </p:spPr>
      </p:pic>
    </p:spTree>
    <p:extLst>
      <p:ext uri="{BB962C8B-B14F-4D97-AF65-F5344CB8AC3E}">
        <p14:creationId xmlns:p14="http://schemas.microsoft.com/office/powerpoint/2010/main" val="134224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491" y="2551672"/>
            <a:ext cx="6971212" cy="3046988"/>
          </a:xfrm>
          <a:prstGeom prst="rect">
            <a:avLst/>
          </a:prstGeom>
        </p:spPr>
        <p:txBody>
          <a:bodyPr wrap="square">
            <a:spAutoFit/>
          </a:bodyPr>
          <a:lstStyle/>
          <a:p>
            <a:pPr marL="285750" indent="-285750">
              <a:buFont typeface="Arial" panose="020B0604020202020204" pitchFamily="34" charset="0"/>
              <a:buChar char="•"/>
            </a:pPr>
            <a:r>
              <a:rPr lang="en-GB" sz="2400" dirty="0">
                <a:latin typeface="NTPreCursivefk" panose="03000400000000000000" pitchFamily="66" charset="0"/>
              </a:rPr>
              <a:t>This diagram shows the 144 times tables multiplication facts that every child needs to commit to memory.</a:t>
            </a:r>
          </a:p>
          <a:p>
            <a:pPr marL="285750" indent="-285750">
              <a:buFont typeface="Arial" panose="020B0604020202020204" pitchFamily="34" charset="0"/>
              <a:buChar char="•"/>
            </a:pPr>
            <a:r>
              <a:rPr lang="en-GB" sz="2400" dirty="0">
                <a:latin typeface="NTPreCursivefk" panose="03000400000000000000" pitchFamily="66" charset="0"/>
              </a:rPr>
              <a:t>Children need to be able to recall any times tables answer within two or three seconds. This leaves no time for counting the way up to the answer from 2x, 3x, 4x etc. – the answer has to ‘pop’ out of memory pretty much instantly.</a:t>
            </a:r>
          </a:p>
        </p:txBody>
      </p:sp>
      <p:pic>
        <p:nvPicPr>
          <p:cNvPr id="5" name="Picture 4"/>
          <p:cNvPicPr>
            <a:picLocks noChangeAspect="1"/>
          </p:cNvPicPr>
          <p:nvPr/>
        </p:nvPicPr>
        <p:blipFill>
          <a:blip r:embed="rId2"/>
          <a:stretch>
            <a:fillRect/>
          </a:stretch>
        </p:blipFill>
        <p:spPr>
          <a:xfrm>
            <a:off x="7667625" y="2551672"/>
            <a:ext cx="4239321" cy="3687536"/>
          </a:xfrm>
          <a:prstGeom prst="rect">
            <a:avLst/>
          </a:prstGeom>
        </p:spPr>
      </p:pic>
      <p:sp>
        <p:nvSpPr>
          <p:cNvPr id="6" name="Rectangle 5"/>
          <p:cNvSpPr/>
          <p:nvPr/>
        </p:nvSpPr>
        <p:spPr>
          <a:xfrm>
            <a:off x="1699666" y="843656"/>
            <a:ext cx="8338782" cy="830997"/>
          </a:xfrm>
          <a:prstGeom prst="rect">
            <a:avLst/>
          </a:prstGeom>
        </p:spPr>
        <p:txBody>
          <a:bodyPr wrap="square">
            <a:spAutoFit/>
          </a:bodyPr>
          <a:lstStyle/>
          <a:p>
            <a:pPr algn="ctr"/>
            <a:r>
              <a:rPr lang="en-GB" sz="4800" dirty="0">
                <a:solidFill>
                  <a:schemeClr val="bg1"/>
                </a:solidFill>
                <a:latin typeface="NTPreCursivefk" panose="03000400000000000000" pitchFamily="66" charset="0"/>
              </a:rPr>
              <a:t>Learning Times Tables</a:t>
            </a:r>
          </a:p>
        </p:txBody>
      </p:sp>
    </p:spTree>
    <p:extLst>
      <p:ext uri="{BB962C8B-B14F-4D97-AF65-F5344CB8AC3E}">
        <p14:creationId xmlns:p14="http://schemas.microsoft.com/office/powerpoint/2010/main" val="398231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9666" y="843656"/>
            <a:ext cx="8338782" cy="830997"/>
          </a:xfrm>
          <a:prstGeom prst="rect">
            <a:avLst/>
          </a:prstGeom>
        </p:spPr>
        <p:txBody>
          <a:bodyPr wrap="square">
            <a:spAutoFit/>
          </a:bodyPr>
          <a:lstStyle/>
          <a:p>
            <a:pPr algn="ctr"/>
            <a:r>
              <a:rPr lang="en-GB" sz="4800" dirty="0">
                <a:solidFill>
                  <a:schemeClr val="bg1"/>
                </a:solidFill>
                <a:latin typeface="NTPreCursivefk" panose="03000400000000000000" pitchFamily="66" charset="0"/>
              </a:rPr>
              <a:t>Why do we learn times tables?</a:t>
            </a:r>
          </a:p>
        </p:txBody>
      </p:sp>
      <p:sp>
        <p:nvSpPr>
          <p:cNvPr id="7" name="Rectangle 6"/>
          <p:cNvSpPr/>
          <p:nvPr/>
        </p:nvSpPr>
        <p:spPr>
          <a:xfrm>
            <a:off x="684043" y="4000564"/>
            <a:ext cx="4285433" cy="2246769"/>
          </a:xfrm>
          <a:prstGeom prst="rect">
            <a:avLst/>
          </a:prstGeom>
        </p:spPr>
        <p:txBody>
          <a:bodyPr wrap="square">
            <a:spAutoFit/>
          </a:bodyPr>
          <a:lstStyle/>
          <a:p>
            <a:endParaRPr lang="en-GB" sz="2000" dirty="0">
              <a:latin typeface="NTPreCursivefk" panose="03000400000000000000" pitchFamily="66" charset="0"/>
            </a:endParaRPr>
          </a:p>
          <a:p>
            <a:r>
              <a:rPr lang="en-GB" sz="2000" dirty="0">
                <a:latin typeface="NTPreCursivefk" panose="03000400000000000000" pitchFamily="66" charset="0"/>
              </a:rPr>
              <a:t>In secondary school, good multiplication skills are a great help when starting to learn algebra, as well as chemistry, physics, biology and computing, all of which depend heavily on maths knowledge.</a:t>
            </a:r>
          </a:p>
        </p:txBody>
      </p:sp>
      <p:sp>
        <p:nvSpPr>
          <p:cNvPr id="8" name="Rectangle 7"/>
          <p:cNvSpPr/>
          <p:nvPr/>
        </p:nvSpPr>
        <p:spPr>
          <a:xfrm>
            <a:off x="5825588" y="2441209"/>
            <a:ext cx="5981416" cy="1792798"/>
          </a:xfrm>
          <a:prstGeom prst="rect">
            <a:avLst/>
          </a:prstGeom>
        </p:spPr>
        <p:txBody>
          <a:bodyPr wrap="square">
            <a:spAutoFit/>
          </a:bodyPr>
          <a:lstStyle/>
          <a:p>
            <a:r>
              <a:rPr lang="en-GB" sz="2000" dirty="0">
                <a:latin typeface="NTPreCursivefk" panose="03000400000000000000" pitchFamily="66" charset="0"/>
              </a:rPr>
              <a:t>Being fluent in your times tables is essential for success in Mathematics. </a:t>
            </a:r>
          </a:p>
          <a:p>
            <a:endParaRPr lang="en-GB" sz="1050" dirty="0">
              <a:latin typeface="NTPreCursivefk" panose="03000400000000000000" pitchFamily="66" charset="0"/>
            </a:endParaRPr>
          </a:p>
          <a:p>
            <a:r>
              <a:rPr lang="en-GB" sz="2000" dirty="0">
                <a:latin typeface="NTPreCursivefk" panose="03000400000000000000" pitchFamily="66" charset="0"/>
              </a:rPr>
              <a:t>Children who can’t recall their times tables may find other areas of mathematics harder, due to cognitive overload. </a:t>
            </a:r>
          </a:p>
        </p:txBody>
      </p:sp>
      <p:pic>
        <p:nvPicPr>
          <p:cNvPr id="9" name="Picture 8"/>
          <p:cNvPicPr>
            <a:picLocks noChangeAspect="1"/>
          </p:cNvPicPr>
          <p:nvPr/>
        </p:nvPicPr>
        <p:blipFill>
          <a:blip r:embed="rId2"/>
          <a:stretch>
            <a:fillRect/>
          </a:stretch>
        </p:blipFill>
        <p:spPr>
          <a:xfrm>
            <a:off x="5825588" y="4117295"/>
            <a:ext cx="5981416" cy="1053721"/>
          </a:xfrm>
          <a:prstGeom prst="rect">
            <a:avLst/>
          </a:prstGeom>
        </p:spPr>
      </p:pic>
      <p:pic>
        <p:nvPicPr>
          <p:cNvPr id="10" name="Picture 9"/>
          <p:cNvPicPr>
            <a:picLocks noChangeAspect="1"/>
          </p:cNvPicPr>
          <p:nvPr/>
        </p:nvPicPr>
        <p:blipFill>
          <a:blip r:embed="rId3"/>
          <a:stretch>
            <a:fillRect/>
          </a:stretch>
        </p:blipFill>
        <p:spPr>
          <a:xfrm>
            <a:off x="5825588" y="5095875"/>
            <a:ext cx="3933825" cy="1762125"/>
          </a:xfrm>
          <a:prstGeom prst="rect">
            <a:avLst/>
          </a:prstGeom>
        </p:spPr>
      </p:pic>
      <p:pic>
        <p:nvPicPr>
          <p:cNvPr id="11" name="Picture 10"/>
          <p:cNvPicPr>
            <a:picLocks noChangeAspect="1"/>
          </p:cNvPicPr>
          <p:nvPr/>
        </p:nvPicPr>
        <p:blipFill>
          <a:blip r:embed="rId4"/>
          <a:stretch>
            <a:fillRect/>
          </a:stretch>
        </p:blipFill>
        <p:spPr>
          <a:xfrm>
            <a:off x="10203400" y="5205837"/>
            <a:ext cx="1412536" cy="1652163"/>
          </a:xfrm>
          <a:prstGeom prst="rect">
            <a:avLst/>
          </a:prstGeom>
        </p:spPr>
      </p:pic>
      <p:sp>
        <p:nvSpPr>
          <p:cNvPr id="12" name="Rectangle 11"/>
          <p:cNvSpPr/>
          <p:nvPr/>
        </p:nvSpPr>
        <p:spPr>
          <a:xfrm>
            <a:off x="574859" y="2362886"/>
            <a:ext cx="4503798" cy="1631216"/>
          </a:xfrm>
          <a:prstGeom prst="rect">
            <a:avLst/>
          </a:prstGeom>
        </p:spPr>
        <p:txBody>
          <a:bodyPr wrap="square">
            <a:spAutoFit/>
          </a:bodyPr>
          <a:lstStyle/>
          <a:p>
            <a:r>
              <a:rPr lang="en-GB" sz="2000" dirty="0">
                <a:latin typeface="NTPreCursivefk" panose="03000400000000000000" pitchFamily="66" charset="0"/>
              </a:rPr>
              <a:t>In primary school, times-tables knowledge is vital for quick mental maths calculations and problem solving, as well as for many of the topics children learn in KS2 (division, fractions, percentages). </a:t>
            </a:r>
          </a:p>
        </p:txBody>
      </p:sp>
      <p:sp>
        <p:nvSpPr>
          <p:cNvPr id="13" name="Rectangle 12"/>
          <p:cNvSpPr/>
          <p:nvPr/>
        </p:nvSpPr>
        <p:spPr>
          <a:xfrm>
            <a:off x="561211" y="2349238"/>
            <a:ext cx="4503798" cy="1679268"/>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4" name="Rectangle 13"/>
          <p:cNvSpPr/>
          <p:nvPr/>
        </p:nvSpPr>
        <p:spPr>
          <a:xfrm>
            <a:off x="684043" y="4299555"/>
            <a:ext cx="4285433" cy="1947777"/>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
        <p:nvSpPr>
          <p:cNvPr id="15" name="Rectangle 14"/>
          <p:cNvSpPr/>
          <p:nvPr/>
        </p:nvSpPr>
        <p:spPr>
          <a:xfrm>
            <a:off x="5839236" y="2441209"/>
            <a:ext cx="5967768" cy="1676086"/>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0228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99666" y="843656"/>
            <a:ext cx="8338782" cy="830997"/>
          </a:xfrm>
          <a:prstGeom prst="rect">
            <a:avLst/>
          </a:prstGeom>
        </p:spPr>
        <p:txBody>
          <a:bodyPr wrap="square">
            <a:spAutoFit/>
          </a:bodyPr>
          <a:lstStyle/>
          <a:p>
            <a:pPr algn="ctr"/>
            <a:r>
              <a:rPr lang="en-GB" sz="4800" dirty="0">
                <a:solidFill>
                  <a:schemeClr val="bg1"/>
                </a:solidFill>
                <a:latin typeface="NTPreCursivefk" panose="03000400000000000000" pitchFamily="66" charset="0"/>
              </a:rPr>
              <a:t>Why do we learn times tables?</a:t>
            </a:r>
          </a:p>
        </p:txBody>
      </p:sp>
      <p:sp>
        <p:nvSpPr>
          <p:cNvPr id="16" name="Rectangle 15"/>
          <p:cNvSpPr/>
          <p:nvPr/>
        </p:nvSpPr>
        <p:spPr>
          <a:xfrm>
            <a:off x="664838" y="2208398"/>
            <a:ext cx="11350390" cy="1143070"/>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a:latin typeface="NTPreCursivefk" panose="03000400000000000000" pitchFamily="66" charset="0"/>
              </a:rPr>
              <a:t>Automaticity with facts is essential so the mind is free to think about concepts. </a:t>
            </a:r>
          </a:p>
          <a:p>
            <a:pPr marL="342900" indent="-342900">
              <a:lnSpc>
                <a:spcPct val="150000"/>
              </a:lnSpc>
              <a:buFont typeface="Arial" panose="020B0604020202020204" pitchFamily="34" charset="0"/>
              <a:buChar char="•"/>
            </a:pPr>
            <a:r>
              <a:rPr lang="en-GB" sz="2400" dirty="0">
                <a:latin typeface="NTPreCursivefk" panose="03000400000000000000" pitchFamily="66" charset="0"/>
              </a:rPr>
              <a:t>Children need to move away from inefficient counting strategies as quickly as possible.</a:t>
            </a:r>
          </a:p>
        </p:txBody>
      </p:sp>
      <p:sp>
        <p:nvSpPr>
          <p:cNvPr id="17" name="Rectangle 16"/>
          <p:cNvSpPr/>
          <p:nvPr/>
        </p:nvSpPr>
        <p:spPr>
          <a:xfrm>
            <a:off x="1341866" y="3975277"/>
            <a:ext cx="4968915" cy="2308324"/>
          </a:xfrm>
          <a:prstGeom prst="rect">
            <a:avLst/>
          </a:prstGeom>
        </p:spPr>
        <p:txBody>
          <a:bodyPr wrap="square">
            <a:spAutoFit/>
          </a:bodyPr>
          <a:lstStyle/>
          <a:p>
            <a:r>
              <a:rPr lang="en-GB" sz="2400" dirty="0">
                <a:latin typeface="NTPreCursivefk" panose="03000400000000000000" pitchFamily="66" charset="0"/>
              </a:rPr>
              <a:t>BUT knowing your times tables is so much more than just memorisation. </a:t>
            </a:r>
          </a:p>
          <a:p>
            <a:endParaRPr lang="en-GB" sz="2400" dirty="0">
              <a:latin typeface="NTPreCursivefk" panose="03000400000000000000" pitchFamily="66" charset="0"/>
            </a:endParaRPr>
          </a:p>
          <a:p>
            <a:r>
              <a:rPr lang="en-GB" sz="2400" dirty="0">
                <a:latin typeface="NTPreCursivefk" panose="03000400000000000000" pitchFamily="66" charset="0"/>
              </a:rPr>
              <a:t>Children aren’t just thinking “I know this fact” but “I know this fact therefore I can work out this…” </a:t>
            </a:r>
          </a:p>
        </p:txBody>
      </p:sp>
      <p:pic>
        <p:nvPicPr>
          <p:cNvPr id="18" name="Picture 17"/>
          <p:cNvPicPr>
            <a:picLocks noChangeAspect="1"/>
          </p:cNvPicPr>
          <p:nvPr/>
        </p:nvPicPr>
        <p:blipFill rotWithShape="1">
          <a:blip r:embed="rId2"/>
          <a:srcRect t="5580" b="5893"/>
          <a:stretch/>
        </p:blipFill>
        <p:spPr>
          <a:xfrm>
            <a:off x="6440758" y="3883113"/>
            <a:ext cx="4297528" cy="2483893"/>
          </a:xfrm>
          <a:prstGeom prst="rect">
            <a:avLst/>
          </a:prstGeom>
        </p:spPr>
      </p:pic>
      <p:sp>
        <p:nvSpPr>
          <p:cNvPr id="19" name="Rectangle 18"/>
          <p:cNvSpPr/>
          <p:nvPr/>
        </p:nvSpPr>
        <p:spPr>
          <a:xfrm>
            <a:off x="1341865" y="3736732"/>
            <a:ext cx="9499655" cy="2753103"/>
          </a:xfrm>
          <a:prstGeom prst="rect">
            <a:avLst/>
          </a:prstGeom>
          <a:noFill/>
          <a:ln>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660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A173006145B74E8917F99794970223" ma:contentTypeVersion="13" ma:contentTypeDescription="Create a new document." ma:contentTypeScope="" ma:versionID="8094297f804cbd474659d828e1d7786b">
  <xsd:schema xmlns:xsd="http://www.w3.org/2001/XMLSchema" xmlns:xs="http://www.w3.org/2001/XMLSchema" xmlns:p="http://schemas.microsoft.com/office/2006/metadata/properties" xmlns:ns2="dcb75129-5f45-4c2a-8f50-074df00aef17" xmlns:ns3="1f34b5f7-525c-49cd-a176-f2f082794d9b" targetNamespace="http://schemas.microsoft.com/office/2006/metadata/properties" ma:root="true" ma:fieldsID="1187fc6f08eccc2a8ab372903b578b4e" ns2:_="" ns3:_="">
    <xsd:import namespace="dcb75129-5f45-4c2a-8f50-074df00aef17"/>
    <xsd:import namespace="1f34b5f7-525c-49cd-a176-f2f082794d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b75129-5f45-4c2a-8f50-074df00ae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4b5f7-525c-49cd-a176-f2f082794d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3A84B-CBC9-4073-BFF8-81613BDD8D69}">
  <ds:schemaRefs>
    <ds:schemaRef ds:uri="http://schemas.microsoft.com/sharepoint/v3/contenttype/forms"/>
  </ds:schemaRefs>
</ds:datastoreItem>
</file>

<file path=customXml/itemProps2.xml><?xml version="1.0" encoding="utf-8"?>
<ds:datastoreItem xmlns:ds="http://schemas.openxmlformats.org/officeDocument/2006/customXml" ds:itemID="{0600F00C-94D5-4D9C-B077-04113F73A9E8}">
  <ds:schemaRef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1f34b5f7-525c-49cd-a176-f2f082794d9b"/>
    <ds:schemaRef ds:uri="dcb75129-5f45-4c2a-8f50-074df00aef17"/>
    <ds:schemaRef ds:uri="http://purl.org/dc/terms/"/>
  </ds:schemaRefs>
</ds:datastoreItem>
</file>

<file path=customXml/itemProps3.xml><?xml version="1.0" encoding="utf-8"?>
<ds:datastoreItem xmlns:ds="http://schemas.openxmlformats.org/officeDocument/2006/customXml" ds:itemID="{CAA60482-3D16-49FD-98AC-C52482047C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b75129-5f45-4c2a-8f50-074df00aef17"/>
    <ds:schemaRef ds:uri="1f34b5f7-525c-49cd-a176-f2f082794d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523</TotalTime>
  <Words>800</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NTPreCursivefk</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Gibbins</dc:creator>
  <cp:lastModifiedBy>Rhona Hunt</cp:lastModifiedBy>
  <cp:revision>33</cp:revision>
  <dcterms:created xsi:type="dcterms:W3CDTF">2018-10-11T11:35:19Z</dcterms:created>
  <dcterms:modified xsi:type="dcterms:W3CDTF">2022-03-09T22:15:52Z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0x0101008CA173006145B74E8917F99794970223</vt:lpwstr>
  </property>
</Properties>
</file>