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1" r:id="rId3"/>
    <p:sldId id="264" r:id="rId4"/>
    <p:sldId id="257" r:id="rId5"/>
    <p:sldId id="258" r:id="rId6"/>
    <p:sldId id="259" r:id="rId7"/>
    <p:sldId id="270" r:id="rId8"/>
    <p:sldId id="267" r:id="rId9"/>
    <p:sldId id="268" r:id="rId10"/>
    <p:sldId id="263"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6DF36-9164-4F66-9822-B690828FA5B3}" type="datetimeFigureOut">
              <a:rPr lang="en-GB" smtClean="0"/>
              <a:t>12/07/2021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EAD37-48D8-4345-88A8-43A92CC0BB3D}" type="slidenum">
              <a:rPr lang="en-GB" smtClean="0"/>
              <a:t>‹#›</a:t>
            </a:fld>
            <a:endParaRPr lang="en-GB"/>
          </a:p>
        </p:txBody>
      </p:sp>
    </p:spTree>
    <p:extLst>
      <p:ext uri="{BB962C8B-B14F-4D97-AF65-F5344CB8AC3E}">
        <p14:creationId xmlns:p14="http://schemas.microsoft.com/office/powerpoint/2010/main" val="1474934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Roles within the class</a:t>
            </a:r>
          </a:p>
        </p:txBody>
      </p:sp>
      <p:sp>
        <p:nvSpPr>
          <p:cNvPr id="4" name="Slide Number Placeholder 3"/>
          <p:cNvSpPr>
            <a:spLocks noGrp="1"/>
          </p:cNvSpPr>
          <p:nvPr>
            <p:ph type="sldNum" sz="quarter" idx="10"/>
          </p:nvPr>
        </p:nvSpPr>
        <p:spPr/>
        <p:txBody>
          <a:bodyPr/>
          <a:lstStyle/>
          <a:p>
            <a:fld id="{142EAD37-48D8-4345-88A8-43A92CC0BB3D}" type="slidenum">
              <a:rPr lang="en-GB" smtClean="0"/>
              <a:t>1</a:t>
            </a:fld>
            <a:endParaRPr lang="en-GB"/>
          </a:p>
        </p:txBody>
      </p:sp>
    </p:spTree>
    <p:extLst>
      <p:ext uri="{BB962C8B-B14F-4D97-AF65-F5344CB8AC3E}">
        <p14:creationId xmlns:p14="http://schemas.microsoft.com/office/powerpoint/2010/main" val="288509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for all to achieve to the best of their ability</a:t>
            </a:r>
          </a:p>
        </p:txBody>
      </p:sp>
      <p:sp>
        <p:nvSpPr>
          <p:cNvPr id="4" name="Slide Number Placeholder 3"/>
          <p:cNvSpPr>
            <a:spLocks noGrp="1"/>
          </p:cNvSpPr>
          <p:nvPr>
            <p:ph type="sldNum" sz="quarter" idx="10"/>
          </p:nvPr>
        </p:nvSpPr>
        <p:spPr/>
        <p:txBody>
          <a:bodyPr/>
          <a:lstStyle/>
          <a:p>
            <a:fld id="{142EAD37-48D8-4345-88A8-43A92CC0BB3D}" type="slidenum">
              <a:rPr lang="en-GB" smtClean="0"/>
              <a:t>3</a:t>
            </a:fld>
            <a:endParaRPr lang="en-GB"/>
          </a:p>
        </p:txBody>
      </p:sp>
    </p:spTree>
    <p:extLst>
      <p:ext uri="{BB962C8B-B14F-4D97-AF65-F5344CB8AC3E}">
        <p14:creationId xmlns:p14="http://schemas.microsoft.com/office/powerpoint/2010/main" val="172517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for all to achieve to the best of their ability</a:t>
            </a:r>
          </a:p>
        </p:txBody>
      </p:sp>
      <p:sp>
        <p:nvSpPr>
          <p:cNvPr id="4" name="Slide Number Placeholder 3"/>
          <p:cNvSpPr>
            <a:spLocks noGrp="1"/>
          </p:cNvSpPr>
          <p:nvPr>
            <p:ph type="sldNum" sz="quarter" idx="10"/>
          </p:nvPr>
        </p:nvSpPr>
        <p:spPr/>
        <p:txBody>
          <a:bodyPr/>
          <a:lstStyle/>
          <a:p>
            <a:fld id="{142EAD37-48D8-4345-88A8-43A92CC0BB3D}" type="slidenum">
              <a:rPr lang="en-GB" smtClean="0"/>
              <a:t>4</a:t>
            </a:fld>
            <a:endParaRPr lang="en-GB"/>
          </a:p>
        </p:txBody>
      </p:sp>
    </p:spTree>
    <p:extLst>
      <p:ext uri="{BB962C8B-B14F-4D97-AF65-F5344CB8AC3E}">
        <p14:creationId xmlns:p14="http://schemas.microsoft.com/office/powerpoint/2010/main" val="172517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Expectations</a:t>
            </a:r>
            <a:r>
              <a:rPr lang="en-GB" baseline="0" dirty="0"/>
              <a:t> of presentation- completion of tasks</a:t>
            </a:r>
            <a:endParaRPr lang="en-GB" dirty="0"/>
          </a:p>
        </p:txBody>
      </p:sp>
      <p:sp>
        <p:nvSpPr>
          <p:cNvPr id="4" name="Slide Number Placeholder 3"/>
          <p:cNvSpPr>
            <a:spLocks noGrp="1"/>
          </p:cNvSpPr>
          <p:nvPr>
            <p:ph type="sldNum" sz="quarter" idx="10"/>
          </p:nvPr>
        </p:nvSpPr>
        <p:spPr/>
        <p:txBody>
          <a:bodyPr/>
          <a:lstStyle/>
          <a:p>
            <a:fld id="{142EAD37-48D8-4345-88A8-43A92CC0BB3D}" type="slidenum">
              <a:rPr lang="en-GB" smtClean="0"/>
              <a:t>5</a:t>
            </a:fld>
            <a:endParaRPr lang="en-GB"/>
          </a:p>
        </p:txBody>
      </p:sp>
    </p:spTree>
    <p:extLst>
      <p:ext uri="{BB962C8B-B14F-4D97-AF65-F5344CB8AC3E}">
        <p14:creationId xmlns:p14="http://schemas.microsoft.com/office/powerpoint/2010/main" val="263293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5FB82BD-F750-4780-8EB9-3AA81DFF4058}"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1213277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FB82BD-F750-4780-8EB9-3AA81DFF4058}"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227166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FB82BD-F750-4780-8EB9-3AA81DFF4058}"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308667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FB82BD-F750-4780-8EB9-3AA81DFF4058}"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1615222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FB82BD-F750-4780-8EB9-3AA81DFF4058}"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372878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5FB82BD-F750-4780-8EB9-3AA81DFF4058}"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197878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5FB82BD-F750-4780-8EB9-3AA81DFF4058}" type="datetimeFigureOut">
              <a:rPr lang="en-GB" smtClean="0"/>
              <a:t>12/07/2021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337976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FB82BD-F750-4780-8EB9-3AA81DFF4058}" type="datetimeFigureOut">
              <a:rPr lang="en-GB" smtClean="0"/>
              <a:t>12/07/2021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195845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B82BD-F750-4780-8EB9-3AA81DFF4058}" type="datetimeFigureOut">
              <a:rPr lang="en-GB" smtClean="0"/>
              <a:t>12/07/2021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269831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FB82BD-F750-4780-8EB9-3AA81DFF4058}"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225102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FB82BD-F750-4780-8EB9-3AA81DFF4058}"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EB0EC-55E3-4451-A886-FB988395B77C}" type="slidenum">
              <a:rPr lang="en-GB" smtClean="0"/>
              <a:t>‹#›</a:t>
            </a:fld>
            <a:endParaRPr lang="en-GB"/>
          </a:p>
        </p:txBody>
      </p:sp>
    </p:spTree>
    <p:extLst>
      <p:ext uri="{BB962C8B-B14F-4D97-AF65-F5344CB8AC3E}">
        <p14:creationId xmlns:p14="http://schemas.microsoft.com/office/powerpoint/2010/main" val="1602687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B82BD-F750-4780-8EB9-3AA81DFF4058}" type="datetimeFigureOut">
              <a:rPr lang="en-GB" smtClean="0"/>
              <a:t>12/07/2021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EB0EC-55E3-4451-A886-FB988395B77C}" type="slidenum">
              <a:rPr lang="en-GB" smtClean="0"/>
              <a:t>‹#›</a:t>
            </a:fld>
            <a:endParaRPr lang="en-GB"/>
          </a:p>
        </p:txBody>
      </p:sp>
    </p:spTree>
    <p:extLst>
      <p:ext uri="{BB962C8B-B14F-4D97-AF65-F5344CB8AC3E}">
        <p14:creationId xmlns:p14="http://schemas.microsoft.com/office/powerpoint/2010/main" val="45862404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Welcome to Class 4</a:t>
            </a:r>
          </a:p>
        </p:txBody>
      </p:sp>
      <p:sp>
        <p:nvSpPr>
          <p:cNvPr id="3" name="Subtitle 2"/>
          <p:cNvSpPr>
            <a:spLocks noGrp="1"/>
          </p:cNvSpPr>
          <p:nvPr>
            <p:ph type="subTitle" idx="1"/>
          </p:nvPr>
        </p:nvSpPr>
        <p:spPr/>
        <p:txBody>
          <a:bodyPr/>
          <a:lstStyle/>
          <a:p>
            <a:r>
              <a:rPr lang="en-GB" dirty="0"/>
              <a:t>Mrs Hunt, Miss </a:t>
            </a:r>
            <a:r>
              <a:rPr lang="en-GB" dirty="0" err="1"/>
              <a:t>Callcut</a:t>
            </a:r>
            <a:r>
              <a:rPr lang="en-GB" dirty="0"/>
              <a:t>                     and Miss Bebbington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1408" y="1052736"/>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4601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Communication</a:t>
            </a:r>
          </a:p>
        </p:txBody>
      </p:sp>
      <p:sp>
        <p:nvSpPr>
          <p:cNvPr id="3" name="Content Placeholder 2"/>
          <p:cNvSpPr>
            <a:spLocks noGrp="1"/>
          </p:cNvSpPr>
          <p:nvPr>
            <p:ph idx="1"/>
          </p:nvPr>
        </p:nvSpPr>
        <p:spPr/>
        <p:txBody>
          <a:bodyPr>
            <a:normAutofit fontScale="70000" lnSpcReduction="20000"/>
          </a:bodyPr>
          <a:lstStyle/>
          <a:p>
            <a:r>
              <a:rPr lang="en-GB" dirty="0"/>
              <a:t>Letters home- spares can be collected from </a:t>
            </a:r>
          </a:p>
          <a:p>
            <a:r>
              <a:rPr lang="en-GB" dirty="0"/>
              <a:t>the office.</a:t>
            </a:r>
          </a:p>
          <a:p>
            <a:r>
              <a:rPr lang="en-GB" dirty="0"/>
              <a:t>Texts</a:t>
            </a:r>
          </a:p>
          <a:p>
            <a:r>
              <a:rPr lang="en-GB" dirty="0"/>
              <a:t>Website: check for key dates and upcoming events </a:t>
            </a:r>
          </a:p>
          <a:p>
            <a:r>
              <a:rPr lang="en-GB" dirty="0"/>
              <a:t>Twitter Feed</a:t>
            </a:r>
          </a:p>
          <a:p>
            <a:r>
              <a:rPr lang="en-GB" dirty="0"/>
              <a:t>Newsletter emailed out- this also contains </a:t>
            </a:r>
            <a:r>
              <a:rPr lang="en-GB"/>
              <a:t>key information.</a:t>
            </a:r>
            <a:endParaRPr lang="en-GB" dirty="0"/>
          </a:p>
          <a:p>
            <a:endParaRPr lang="en-GB" dirty="0"/>
          </a:p>
          <a:p>
            <a:r>
              <a:rPr lang="en-GB" dirty="0"/>
              <a:t>Please make appointments at reception if you would like to see your child’s teacher.</a:t>
            </a:r>
          </a:p>
          <a:p>
            <a:endParaRPr lang="en-GB" dirty="0"/>
          </a:p>
          <a:p>
            <a:endParaRPr lang="en-GB" dirty="0"/>
          </a:p>
          <a:p>
            <a:r>
              <a:rPr lang="en-GB" dirty="0"/>
              <a:t>Please ensure that contact details and medical details are up to date.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26764">
            <a:off x="5580111" y="386819"/>
            <a:ext cx="3096344" cy="1412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6782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52320" y="332656"/>
            <a:ext cx="1133954" cy="1109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A0F51D26-98F4-4428-A0A1-8D07F3837B4B}"/>
              </a:ext>
            </a:extLst>
          </p:cNvPr>
          <p:cNvSpPr txBox="1"/>
          <p:nvPr/>
        </p:nvSpPr>
        <p:spPr>
          <a:xfrm>
            <a:off x="1043608" y="2132856"/>
            <a:ext cx="7200800" cy="4031873"/>
          </a:xfrm>
          <a:prstGeom prst="rect">
            <a:avLst/>
          </a:prstGeom>
          <a:noFill/>
        </p:spPr>
        <p:txBody>
          <a:bodyPr wrap="square" rtlCol="0">
            <a:spAutoFit/>
          </a:bodyPr>
          <a:lstStyle/>
          <a:p>
            <a:pPr algn="ctr"/>
            <a:r>
              <a:rPr lang="en-GB" sz="3200" dirty="0"/>
              <a:t>I am really sorry that we can not do this in person this year. If you have any questions please feel free to ask in the morning as you drop your child off or leave a message with the office and I will get back to you as soon as I can.</a:t>
            </a:r>
          </a:p>
          <a:p>
            <a:pPr algn="ctr"/>
            <a:r>
              <a:rPr lang="en-GB" sz="3200" dirty="0"/>
              <a:t>I look forward to meeting you all in September.</a:t>
            </a:r>
          </a:p>
        </p:txBody>
      </p:sp>
    </p:spTree>
    <p:extLst>
      <p:ext uri="{BB962C8B-B14F-4D97-AF65-F5344CB8AC3E}">
        <p14:creationId xmlns:p14="http://schemas.microsoft.com/office/powerpoint/2010/main" val="352576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4199-4B4A-43C5-86E0-51F2D3BB5074}"/>
              </a:ext>
            </a:extLst>
          </p:cNvPr>
          <p:cNvSpPr>
            <a:spLocks noGrp="1"/>
          </p:cNvSpPr>
          <p:nvPr>
            <p:ph type="title"/>
          </p:nvPr>
        </p:nvSpPr>
        <p:spPr/>
        <p:txBody>
          <a:bodyPr/>
          <a:lstStyle/>
          <a:p>
            <a:r>
              <a:rPr lang="en-GB" dirty="0"/>
              <a:t>What does Year 4 look like?</a:t>
            </a:r>
          </a:p>
        </p:txBody>
      </p:sp>
      <p:sp>
        <p:nvSpPr>
          <p:cNvPr id="3" name="Content Placeholder 2">
            <a:extLst>
              <a:ext uri="{FF2B5EF4-FFF2-40B4-BE49-F238E27FC236}">
                <a16:creationId xmlns:a16="http://schemas.microsoft.com/office/drawing/2014/main" id="{D03ACEF0-DC16-4FA8-987B-D74876D6F6AE}"/>
              </a:ext>
            </a:extLst>
          </p:cNvPr>
          <p:cNvSpPr>
            <a:spLocks noGrp="1"/>
          </p:cNvSpPr>
          <p:nvPr>
            <p:ph idx="1"/>
          </p:nvPr>
        </p:nvSpPr>
        <p:spPr/>
        <p:txBody>
          <a:bodyPr>
            <a:normAutofit fontScale="92500" lnSpcReduction="20000"/>
          </a:bodyPr>
          <a:lstStyle/>
          <a:p>
            <a:r>
              <a:rPr lang="en-GB" dirty="0"/>
              <a:t>On a Monday Miss </a:t>
            </a:r>
            <a:r>
              <a:rPr lang="en-GB" dirty="0" err="1"/>
              <a:t>Callcut</a:t>
            </a:r>
            <a:r>
              <a:rPr lang="en-GB" dirty="0"/>
              <a:t> will be the class teacher and Tuesday-Friday Mrs Hunt will be the class teacher. </a:t>
            </a:r>
          </a:p>
          <a:p>
            <a:r>
              <a:rPr lang="en-GB" dirty="0"/>
              <a:t>Everyday we do Spelling, Guided Reading, English and Maths.</a:t>
            </a:r>
          </a:p>
          <a:p>
            <a:r>
              <a:rPr lang="en-GB" dirty="0"/>
              <a:t>In the afternoon, Miss </a:t>
            </a:r>
            <a:r>
              <a:rPr lang="en-GB" dirty="0" err="1"/>
              <a:t>Callcut</a:t>
            </a:r>
            <a:r>
              <a:rPr lang="en-GB" dirty="0"/>
              <a:t> teaches Art, Spanish and SMSC. Mrs Hunt teaches P.E, R.E, Computing and Theme which includes: Science, History, Geography and D.T. </a:t>
            </a:r>
          </a:p>
          <a:p>
            <a:r>
              <a:rPr lang="en-GB" dirty="0"/>
              <a:t>Music and Wild Tribe will also be taught by specialist teachers.</a:t>
            </a:r>
          </a:p>
        </p:txBody>
      </p:sp>
    </p:spTree>
    <p:extLst>
      <p:ext uri="{BB962C8B-B14F-4D97-AF65-F5344CB8AC3E}">
        <p14:creationId xmlns:p14="http://schemas.microsoft.com/office/powerpoint/2010/main" val="280833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Expectations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8640"/>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idx="1"/>
          </p:nvPr>
        </p:nvSpPr>
        <p:spPr/>
        <p:txBody>
          <a:bodyPr>
            <a:normAutofit fontScale="85000" lnSpcReduction="10000"/>
          </a:bodyPr>
          <a:lstStyle/>
          <a:p>
            <a:r>
              <a:rPr lang="en-GB" dirty="0"/>
              <a:t>Correct school uniform (named)</a:t>
            </a:r>
          </a:p>
          <a:p>
            <a:r>
              <a:rPr lang="en-GB" dirty="0"/>
              <a:t>Correct PE kit ( named)</a:t>
            </a:r>
          </a:p>
          <a:p>
            <a:r>
              <a:rPr lang="en-GB" dirty="0"/>
              <a:t>Water bottle (water and not juice, named)</a:t>
            </a:r>
          </a:p>
          <a:p>
            <a:r>
              <a:rPr lang="en-GB" dirty="0"/>
              <a:t>Coat</a:t>
            </a:r>
          </a:p>
          <a:p>
            <a:r>
              <a:rPr lang="en-GB" dirty="0"/>
              <a:t>Hat/</a:t>
            </a:r>
            <a:r>
              <a:rPr lang="en-GB" dirty="0" err="1"/>
              <a:t>Suncream</a:t>
            </a:r>
            <a:r>
              <a:rPr lang="en-GB" dirty="0"/>
              <a:t> in warm weather</a:t>
            </a:r>
          </a:p>
          <a:p>
            <a:endParaRPr lang="en-GB" dirty="0"/>
          </a:p>
          <a:p>
            <a:pPr marL="0" indent="0">
              <a:buNone/>
            </a:pPr>
            <a:r>
              <a:rPr lang="en-GB" u="sng" dirty="0"/>
              <a:t>Attendance</a:t>
            </a:r>
          </a:p>
          <a:p>
            <a:r>
              <a:rPr lang="en-GB" dirty="0"/>
              <a:t>Children need to be in school by 8:45am each day.</a:t>
            </a:r>
          </a:p>
          <a:p>
            <a:r>
              <a:rPr lang="en-GB" dirty="0"/>
              <a:t>It is paramount that children are in school as much as possible. As a school, our attendance target is 95%.</a:t>
            </a:r>
          </a:p>
          <a:p>
            <a:endParaRPr lang="en-GB" dirty="0"/>
          </a:p>
        </p:txBody>
      </p:sp>
    </p:spTree>
    <p:extLst>
      <p:ext uri="{BB962C8B-B14F-4D97-AF65-F5344CB8AC3E}">
        <p14:creationId xmlns:p14="http://schemas.microsoft.com/office/powerpoint/2010/main" val="194246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Expectations</a:t>
            </a:r>
          </a:p>
        </p:txBody>
      </p:sp>
      <p:sp>
        <p:nvSpPr>
          <p:cNvPr id="3" name="Content Placeholder 2"/>
          <p:cNvSpPr>
            <a:spLocks noGrp="1"/>
          </p:cNvSpPr>
          <p:nvPr>
            <p:ph idx="1"/>
          </p:nvPr>
        </p:nvSpPr>
        <p:spPr/>
        <p:txBody>
          <a:bodyPr>
            <a:normAutofit/>
          </a:bodyPr>
          <a:lstStyle/>
          <a:p>
            <a:r>
              <a:rPr lang="en-GB" dirty="0"/>
              <a:t>Learning Behaviours</a:t>
            </a:r>
          </a:p>
          <a:p>
            <a:r>
              <a:rPr lang="en-GB" dirty="0"/>
              <a:t>Independence: - being prepared for lessons</a:t>
            </a:r>
          </a:p>
          <a:p>
            <a:pPr marL="0" indent="0">
              <a:buNone/>
            </a:pPr>
            <a:r>
              <a:rPr lang="en-GB" dirty="0"/>
              <a:t>            ( resources / PE kit, correct school  		uniform /attendance etc) </a:t>
            </a:r>
          </a:p>
          <a:p>
            <a:r>
              <a:rPr lang="en-GB" dirty="0"/>
              <a:t>Using resources/displays to support independent learning.</a:t>
            </a:r>
          </a:p>
          <a:p>
            <a:r>
              <a:rPr lang="en-GB" dirty="0"/>
              <a:t>Responsibility – for learning and behaviour.</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8640"/>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505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Year 4 – Expectations : see parent information sheet</a:t>
            </a:r>
          </a:p>
        </p:txBody>
      </p:sp>
      <p:sp>
        <p:nvSpPr>
          <p:cNvPr id="3" name="Content Placeholder 2"/>
          <p:cNvSpPr>
            <a:spLocks noGrp="1"/>
          </p:cNvSpPr>
          <p:nvPr>
            <p:ph idx="1"/>
          </p:nvPr>
        </p:nvSpPr>
        <p:spPr/>
        <p:txBody>
          <a:bodyPr>
            <a:normAutofit/>
          </a:bodyPr>
          <a:lstStyle/>
          <a:p>
            <a:r>
              <a:rPr lang="en-GB" dirty="0"/>
              <a:t>Reading: Accelerated Reader</a:t>
            </a:r>
          </a:p>
          <a:p>
            <a:r>
              <a:rPr lang="en-GB" dirty="0"/>
              <a:t>Spelling : Year 3 / 4 common exception words</a:t>
            </a:r>
          </a:p>
          <a:p>
            <a:r>
              <a:rPr lang="en-GB" dirty="0"/>
              <a:t>Writing: including cross –curricular</a:t>
            </a:r>
          </a:p>
          <a:p>
            <a:r>
              <a:rPr lang="en-GB" dirty="0"/>
              <a:t>Maths: main focus will be multiplication please encourage regular practice over the holidays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445224"/>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906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sp>
        <p:nvSpPr>
          <p:cNvPr id="3" name="Content Placeholder 2"/>
          <p:cNvSpPr>
            <a:spLocks noGrp="1"/>
          </p:cNvSpPr>
          <p:nvPr>
            <p:ph idx="1"/>
          </p:nvPr>
        </p:nvSpPr>
        <p:spPr/>
        <p:txBody>
          <a:bodyPr>
            <a:normAutofit/>
          </a:bodyPr>
          <a:lstStyle/>
          <a:p>
            <a:r>
              <a:rPr lang="en-GB" dirty="0"/>
              <a:t>Maths, English and Topic Homework will be sent out every four weeks. Children will choose either an English or Maths to do each week and one Topic for the four weeks.</a:t>
            </a:r>
          </a:p>
          <a:p>
            <a:r>
              <a:rPr lang="en-GB" dirty="0"/>
              <a:t>Reading (Accelerated Reader books) every night please.</a:t>
            </a:r>
          </a:p>
          <a:p>
            <a:r>
              <a:rPr lang="en-GB" dirty="0"/>
              <a:t>Any work which is not completed in class/school.</a:t>
            </a:r>
          </a:p>
          <a:p>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60648"/>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487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133"/>
            <a:ext cx="8229600" cy="1143000"/>
          </a:xfrm>
        </p:spPr>
        <p:txBody>
          <a:bodyPr>
            <a:noAutofit/>
          </a:bodyPr>
          <a:lstStyle/>
          <a:p>
            <a:r>
              <a:rPr lang="en-GB" sz="3600" dirty="0"/>
              <a:t>Home Learning Grid – </a:t>
            </a:r>
            <a:br>
              <a:rPr lang="en-GB" sz="3600" dirty="0"/>
            </a:br>
            <a:r>
              <a:rPr lang="en-GB" sz="3600" dirty="0"/>
              <a:t>Example Edinburgh</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260647"/>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a:extLst>
              <a:ext uri="{FF2B5EF4-FFF2-40B4-BE49-F238E27FC236}">
                <a16:creationId xmlns:a16="http://schemas.microsoft.com/office/drawing/2014/main" id="{20C5C93E-B416-44EA-8CB9-4561AE597530}"/>
              </a:ext>
            </a:extLst>
          </p:cNvPr>
          <p:cNvSpPr>
            <a:spLocks noGrp="1"/>
          </p:cNvSpPr>
          <p:nvPr>
            <p:ph idx="1"/>
          </p:nvPr>
        </p:nvSpPr>
        <p:spPr/>
        <p:txBody>
          <a:bodyPr/>
          <a:lstStyle/>
          <a:p>
            <a:endParaRPr lang="en-GB"/>
          </a:p>
        </p:txBody>
      </p:sp>
      <p:pic>
        <p:nvPicPr>
          <p:cNvPr id="6" name="Picture 5">
            <a:extLst>
              <a:ext uri="{FF2B5EF4-FFF2-40B4-BE49-F238E27FC236}">
                <a16:creationId xmlns:a16="http://schemas.microsoft.com/office/drawing/2014/main" id="{FE6523A1-980D-4D02-A470-C80BE727E355}"/>
              </a:ext>
            </a:extLst>
          </p:cNvPr>
          <p:cNvPicPr>
            <a:picLocks noChangeAspect="1"/>
          </p:cNvPicPr>
          <p:nvPr/>
        </p:nvPicPr>
        <p:blipFill>
          <a:blip r:embed="rId3"/>
          <a:stretch>
            <a:fillRect/>
          </a:stretch>
        </p:blipFill>
        <p:spPr>
          <a:xfrm>
            <a:off x="0" y="1280074"/>
            <a:ext cx="9144000" cy="5577926"/>
          </a:xfrm>
          <a:prstGeom prst="rect">
            <a:avLst/>
          </a:prstGeom>
        </p:spPr>
      </p:pic>
    </p:spTree>
    <p:extLst>
      <p:ext uri="{BB962C8B-B14F-4D97-AF65-F5344CB8AC3E}">
        <p14:creationId xmlns:p14="http://schemas.microsoft.com/office/powerpoint/2010/main" val="2946476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Reading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60648"/>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0CC64290-26A6-4F36-BEAF-25A3EC8A3D1E}"/>
              </a:ext>
            </a:extLst>
          </p:cNvPr>
          <p:cNvSpPr/>
          <p:nvPr/>
        </p:nvSpPr>
        <p:spPr>
          <a:xfrm>
            <a:off x="457200" y="1370310"/>
            <a:ext cx="8435280" cy="5539978"/>
          </a:xfrm>
          <a:prstGeom prst="rect">
            <a:avLst/>
          </a:prstGeom>
        </p:spPr>
        <p:txBody>
          <a:bodyPr wrap="square">
            <a:spAutoFit/>
          </a:bodyPr>
          <a:lstStyle/>
          <a:p>
            <a:pPr algn="ctr"/>
            <a:r>
              <a:rPr lang="en-GB" sz="2800" b="1" u="sng" dirty="0"/>
              <a:t>Accelerated Reader: A Guide for Parents</a:t>
            </a:r>
          </a:p>
          <a:p>
            <a:endParaRPr lang="en-GB" sz="2800" dirty="0"/>
          </a:p>
          <a:p>
            <a:r>
              <a:rPr lang="en-GB" sz="2800" dirty="0"/>
              <a:t>From Year 2 -6, children take part in the  </a:t>
            </a:r>
            <a:r>
              <a:rPr lang="en-GB" sz="2800" b="1" dirty="0">
                <a:solidFill>
                  <a:srgbClr val="FFFF00"/>
                </a:solidFill>
              </a:rPr>
              <a:t>Accelerated Reader</a:t>
            </a:r>
            <a:r>
              <a:rPr lang="en-GB" sz="2800" b="1" dirty="0">
                <a:solidFill>
                  <a:srgbClr val="00B050"/>
                </a:solidFill>
              </a:rPr>
              <a:t> </a:t>
            </a:r>
            <a:r>
              <a:rPr lang="en-GB" sz="2800" dirty="0"/>
              <a:t>programme, which is designed to do the following things:</a:t>
            </a:r>
          </a:p>
          <a:p>
            <a:endParaRPr lang="en-GB" sz="2800" dirty="0"/>
          </a:p>
          <a:p>
            <a:pPr marL="457200" indent="-457200">
              <a:buFont typeface="Arial" panose="020B0604020202020204" pitchFamily="34" charset="0"/>
              <a:buChar char="•"/>
            </a:pPr>
            <a:r>
              <a:rPr lang="en-GB" sz="2800" dirty="0"/>
              <a:t>Find books that are the right level for your child</a:t>
            </a:r>
          </a:p>
          <a:p>
            <a:pPr marL="457200" indent="-457200">
              <a:buFont typeface="Arial" panose="020B0604020202020204" pitchFamily="34" charset="0"/>
              <a:buChar char="•"/>
            </a:pPr>
            <a:r>
              <a:rPr lang="en-GB" sz="2800" dirty="0"/>
              <a:t>Encourage your child to read more</a:t>
            </a:r>
          </a:p>
          <a:p>
            <a:pPr marL="457200" indent="-457200">
              <a:buFont typeface="Arial" panose="020B0604020202020204" pitchFamily="34" charset="0"/>
              <a:buChar char="•"/>
            </a:pPr>
            <a:r>
              <a:rPr lang="en-GB" sz="2800" dirty="0"/>
              <a:t>Improve your child’s reading ability.</a:t>
            </a:r>
          </a:p>
          <a:p>
            <a:pPr marL="457200" indent="-457200">
              <a:buFont typeface="Arial" panose="020B0604020202020204" pitchFamily="34" charset="0"/>
              <a:buChar char="•"/>
            </a:pPr>
            <a:r>
              <a:rPr lang="en-GB" sz="2800" dirty="0"/>
              <a:t>The children quiz when they have finished reading their book and earn a raffle ticket if they achieve 100%</a:t>
            </a:r>
          </a:p>
          <a:p>
            <a:pPr marL="457200" indent="-457200">
              <a:buFont typeface="Arial" panose="020B0604020202020204" pitchFamily="34" charset="0"/>
              <a:buChar char="•"/>
            </a:pPr>
            <a:endParaRPr lang="en-GB" dirty="0">
              <a:solidFill>
                <a:srgbClr val="7030A0"/>
              </a:solidFill>
            </a:endParaRPr>
          </a:p>
        </p:txBody>
      </p:sp>
    </p:spTree>
    <p:extLst>
      <p:ext uri="{BB962C8B-B14F-4D97-AF65-F5344CB8AC3E}">
        <p14:creationId xmlns:p14="http://schemas.microsoft.com/office/powerpoint/2010/main" val="333169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Reading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260648"/>
            <a:ext cx="11334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0CC64290-26A6-4F36-BEAF-25A3EC8A3D1E}"/>
              </a:ext>
            </a:extLst>
          </p:cNvPr>
          <p:cNvSpPr/>
          <p:nvPr/>
        </p:nvSpPr>
        <p:spPr>
          <a:xfrm>
            <a:off x="457200" y="1370310"/>
            <a:ext cx="8435280" cy="523220"/>
          </a:xfrm>
          <a:prstGeom prst="rect">
            <a:avLst/>
          </a:prstGeom>
        </p:spPr>
        <p:txBody>
          <a:bodyPr wrap="square">
            <a:spAutoFit/>
          </a:bodyPr>
          <a:lstStyle/>
          <a:p>
            <a:pPr algn="ctr">
              <a:defRPr/>
            </a:pPr>
            <a:r>
              <a:rPr lang="en-GB" sz="2800" dirty="0"/>
              <a:t>“How much should my child read each day?”</a:t>
            </a:r>
          </a:p>
        </p:txBody>
      </p:sp>
      <p:sp>
        <p:nvSpPr>
          <p:cNvPr id="4" name="Rectangle 3">
            <a:extLst>
              <a:ext uri="{FF2B5EF4-FFF2-40B4-BE49-F238E27FC236}">
                <a16:creationId xmlns:a16="http://schemas.microsoft.com/office/drawing/2014/main" id="{4550ED9F-A15D-4735-95F9-D5EEA14A1068}"/>
              </a:ext>
            </a:extLst>
          </p:cNvPr>
          <p:cNvSpPr/>
          <p:nvPr/>
        </p:nvSpPr>
        <p:spPr>
          <a:xfrm>
            <a:off x="683567" y="2196061"/>
            <a:ext cx="7830219" cy="1200329"/>
          </a:xfrm>
          <a:prstGeom prst="rect">
            <a:avLst/>
          </a:prstGeom>
        </p:spPr>
        <p:txBody>
          <a:bodyPr wrap="square">
            <a:spAutoFit/>
          </a:bodyPr>
          <a:lstStyle/>
          <a:p>
            <a:pPr marL="342900" indent="-342900">
              <a:buFont typeface="Arial" pitchFamily="34" charset="0"/>
              <a:buChar char="•"/>
              <a:defRPr/>
            </a:pPr>
            <a:r>
              <a:rPr lang="en-GB" sz="2400" dirty="0"/>
              <a:t>According to Renaissance Learning’s research, children who read </a:t>
            </a:r>
            <a:r>
              <a:rPr lang="en-GB" sz="2400" u="sng" dirty="0"/>
              <a:t>at least</a:t>
            </a:r>
            <a:r>
              <a:rPr lang="en-GB" sz="2400" dirty="0"/>
              <a:t> 20 minutes a day with a 90% comprehension rate on AR quizzes see the greatest gains.</a:t>
            </a:r>
          </a:p>
        </p:txBody>
      </p:sp>
      <p:sp>
        <p:nvSpPr>
          <p:cNvPr id="5" name="Rectangle 4">
            <a:extLst>
              <a:ext uri="{FF2B5EF4-FFF2-40B4-BE49-F238E27FC236}">
                <a16:creationId xmlns:a16="http://schemas.microsoft.com/office/drawing/2014/main" id="{63A50600-D01D-4A90-99CB-62F34C96F688}"/>
              </a:ext>
            </a:extLst>
          </p:cNvPr>
          <p:cNvSpPr/>
          <p:nvPr/>
        </p:nvSpPr>
        <p:spPr>
          <a:xfrm>
            <a:off x="683567" y="3945142"/>
            <a:ext cx="8227031" cy="830997"/>
          </a:xfrm>
          <a:prstGeom prst="rect">
            <a:avLst/>
          </a:prstGeom>
        </p:spPr>
        <p:txBody>
          <a:bodyPr wrap="square">
            <a:spAutoFit/>
          </a:bodyPr>
          <a:lstStyle/>
          <a:p>
            <a:pPr marL="342900" indent="-342900">
              <a:buFont typeface="Arial" pitchFamily="34" charset="0"/>
              <a:buChar char="•"/>
              <a:defRPr/>
            </a:pPr>
            <a:r>
              <a:rPr lang="en-GB" sz="2400" dirty="0"/>
              <a:t>Therefore, your child should have </a:t>
            </a:r>
            <a:r>
              <a:rPr lang="en-GB" sz="2400" u="sng" dirty="0"/>
              <a:t>at least</a:t>
            </a:r>
            <a:r>
              <a:rPr lang="en-GB" sz="2400" dirty="0"/>
              <a:t> 20 minutes set aside for reading during day. </a:t>
            </a:r>
          </a:p>
        </p:txBody>
      </p:sp>
    </p:spTree>
    <p:extLst>
      <p:ext uri="{BB962C8B-B14F-4D97-AF65-F5344CB8AC3E}">
        <p14:creationId xmlns:p14="http://schemas.microsoft.com/office/powerpoint/2010/main" val="892946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611</Words>
  <Application>Microsoft Office PowerPoint</Application>
  <PresentationFormat>On-screen Show (4:3)</PresentationFormat>
  <Paragraphs>69</Paragraphs>
  <Slides>11</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Welcome to Class 4</vt:lpstr>
      <vt:lpstr>What does Year 4 look like?</vt:lpstr>
      <vt:lpstr>Expectations</vt:lpstr>
      <vt:lpstr>Expectations</vt:lpstr>
      <vt:lpstr>Year 4 – Expectations : see parent information sheet</vt:lpstr>
      <vt:lpstr>Homework</vt:lpstr>
      <vt:lpstr>Home Learning Grid –  Example Edinburgh</vt:lpstr>
      <vt:lpstr>Home Reading </vt:lpstr>
      <vt:lpstr>Home Reading </vt:lpstr>
      <vt:lpstr>Communication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Class 6</dc:title>
  <dc:creator>Sharon Neale</dc:creator>
  <cp:lastModifiedBy>Rhona Hunt</cp:lastModifiedBy>
  <cp:revision>34</cp:revision>
  <dcterms:created xsi:type="dcterms:W3CDTF">2018-07-11T13:50:46Z</dcterms:created>
  <dcterms:modified xsi:type="dcterms:W3CDTF">2021-07-12T19:00:27Z</dcterms:modified>
</cp:coreProperties>
</file>