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4" r:id="rId4"/>
    <p:sldId id="257" r:id="rId5"/>
    <p:sldId id="258" r:id="rId6"/>
    <p:sldId id="259" r:id="rId7"/>
    <p:sldId id="270" r:id="rId8"/>
    <p:sldId id="267" r:id="rId9"/>
    <p:sldId id="269" r:id="rId10"/>
    <p:sldId id="268" r:id="rId11"/>
    <p:sldId id="265" r:id="rId12"/>
    <p:sldId id="263" r:id="rId13"/>
    <p:sldId id="272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DF36-9164-4F66-9822-B690828FA5B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EAD37-48D8-4345-88A8-43A92CC0B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Roles within the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EAD37-48D8-4345-88A8-43A92CC0BB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9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 for all to achieve to the best of their 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EAD37-48D8-4345-88A8-43A92CC0BB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 for all to achieve to the best of their 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EAD37-48D8-4345-88A8-43A92CC0BB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Expectations</a:t>
            </a:r>
            <a:r>
              <a:rPr lang="en-GB" baseline="0" dirty="0"/>
              <a:t> of presentation- completion of tasks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EAD37-48D8-4345-88A8-43A92CC0BB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3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7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6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7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8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5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1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82BD-F750-4780-8EB9-3AA81DFF4058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B0EC-55E3-4451-A886-FB988395B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24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stephenscornwall.co.uk/we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projects-and-evaluation/projects/accelerated-reader/#closeSignu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Class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Hunt, Miss </a:t>
            </a:r>
            <a:r>
              <a:rPr lang="en-GB" dirty="0" err="1"/>
              <a:t>Callcut</a:t>
            </a:r>
            <a:r>
              <a:rPr lang="en-GB" dirty="0"/>
              <a:t>, </a:t>
            </a:r>
          </a:p>
          <a:p>
            <a:r>
              <a:rPr lang="en-GB" dirty="0"/>
              <a:t>Mrs Grimes and Mr Houghton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08" y="1052736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6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Reading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64290-26A6-4F36-BEAF-25A3EC8A3D1E}"/>
              </a:ext>
            </a:extLst>
          </p:cNvPr>
          <p:cNvSpPr/>
          <p:nvPr/>
        </p:nvSpPr>
        <p:spPr>
          <a:xfrm>
            <a:off x="457200" y="1370310"/>
            <a:ext cx="843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/>
              <a:t>“How much should my child read each day?”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0ED9F-A15D-4735-95F9-D5EEA14A1068}"/>
              </a:ext>
            </a:extLst>
          </p:cNvPr>
          <p:cNvSpPr/>
          <p:nvPr/>
        </p:nvSpPr>
        <p:spPr>
          <a:xfrm>
            <a:off x="683567" y="2196061"/>
            <a:ext cx="7830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According to Renaissance Learning’s research, children who read </a:t>
            </a:r>
            <a:r>
              <a:rPr lang="en-GB" sz="2400" u="sng" dirty="0"/>
              <a:t>at least</a:t>
            </a:r>
            <a:r>
              <a:rPr lang="en-GB" sz="2400" dirty="0"/>
              <a:t> 20 minutes a day with a 90% comprehension rate on AR quizzes see the greatest gains.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50600-D01D-4A90-99CB-62F34C96F688}"/>
              </a:ext>
            </a:extLst>
          </p:cNvPr>
          <p:cNvSpPr/>
          <p:nvPr/>
        </p:nvSpPr>
        <p:spPr>
          <a:xfrm>
            <a:off x="683567" y="3945142"/>
            <a:ext cx="8227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Therefore, your child should have </a:t>
            </a:r>
            <a:r>
              <a:rPr lang="en-GB" sz="2400" u="sng" dirty="0"/>
              <a:t>at least </a:t>
            </a:r>
            <a:r>
              <a:rPr lang="en-GB" sz="2400" dirty="0"/>
              <a:t>20 minutes set aside for reading during day. </a:t>
            </a:r>
          </a:p>
        </p:txBody>
      </p:sp>
    </p:spTree>
    <p:extLst>
      <p:ext uri="{BB962C8B-B14F-4D97-AF65-F5344CB8AC3E}">
        <p14:creationId xmlns:p14="http://schemas.microsoft.com/office/powerpoint/2010/main" val="89294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Themes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How and why is my local area changing?</a:t>
            </a:r>
          </a:p>
          <a:p>
            <a:r>
              <a:rPr lang="en-GB" dirty="0"/>
              <a:t>How do artefacts help us understand the lives of people in Iron Age Britain?</a:t>
            </a:r>
          </a:p>
          <a:p>
            <a:r>
              <a:rPr lang="en-GB" dirty="0"/>
              <a:t>How did the arrival of the Romans change Britain?</a:t>
            </a:r>
          </a:p>
          <a:p>
            <a:r>
              <a:rPr lang="en-GB" dirty="0"/>
              <a:t>Why do some earthquakes cause more destruction than others? </a:t>
            </a:r>
          </a:p>
          <a:p>
            <a:r>
              <a:rPr lang="en-GB" dirty="0"/>
              <a:t>How did a pile of dragon bones help to solve an ancient Chinese mystery?</a:t>
            </a:r>
          </a:p>
          <a:p>
            <a:r>
              <a:rPr lang="en-GB" dirty="0"/>
              <a:t>Why are jungles so wet and deserts so dry?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2400" y="3293675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3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Letters /emails</a:t>
            </a:r>
          </a:p>
          <a:p>
            <a:r>
              <a:rPr lang="en-GB" dirty="0"/>
              <a:t>Texts</a:t>
            </a:r>
          </a:p>
          <a:p>
            <a:r>
              <a:rPr lang="en-GB" dirty="0"/>
              <a:t>Website: check for key dates and upcoming events </a:t>
            </a:r>
          </a:p>
          <a:p>
            <a:r>
              <a:rPr lang="en-GB" dirty="0"/>
              <a:t>Facebook </a:t>
            </a:r>
          </a:p>
          <a:p>
            <a:r>
              <a:rPr lang="en-GB" dirty="0"/>
              <a:t>Newsletter emailed out- this also contains key information.</a:t>
            </a:r>
          </a:p>
          <a:p>
            <a:endParaRPr lang="en-GB" dirty="0"/>
          </a:p>
          <a:p>
            <a:r>
              <a:rPr lang="en-GB" dirty="0"/>
              <a:t>Please make appointments at reception if you would like to see your child’s teacher.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Please ensure that contact details and medical details are up to date.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764">
            <a:off x="5580111" y="386819"/>
            <a:ext cx="3096344" cy="14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8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133954" cy="11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494329-4CBC-4C72-B270-0D42A8D6D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4" t="14984" r="13376" b="3778"/>
          <a:stretch/>
        </p:blipFill>
        <p:spPr>
          <a:xfrm>
            <a:off x="1034806" y="1442224"/>
            <a:ext cx="6046363" cy="3672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D4299D-2A1D-415D-AAA3-74C34A1ABBC0}"/>
              </a:ext>
            </a:extLst>
          </p:cNvPr>
          <p:cNvSpPr/>
          <p:nvPr/>
        </p:nvSpPr>
        <p:spPr>
          <a:xfrm>
            <a:off x="813851" y="5737829"/>
            <a:ext cx="8330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/>
              <a:t>Please look at our school website and Facebook throughout the year.</a:t>
            </a:r>
          </a:p>
          <a:p>
            <a:r>
              <a:rPr lang="en-GB" sz="2100" b="1" dirty="0">
                <a:hlinkClick r:id="rId4"/>
              </a:rPr>
              <a:t>https://www.ststephenscornwall.co.uk/web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166571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133954" cy="11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6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CB1D-1ED5-4790-A0C9-63D54110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4520-8910-4F8B-87CD-7045B1B1A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Hunt (Class Teacher Tuesday-Friday)</a:t>
            </a:r>
          </a:p>
          <a:p>
            <a:r>
              <a:rPr lang="en-GB" dirty="0"/>
              <a:t>Miss </a:t>
            </a:r>
            <a:r>
              <a:rPr lang="en-GB" dirty="0" err="1"/>
              <a:t>Callcut</a:t>
            </a:r>
            <a:r>
              <a:rPr lang="en-GB" dirty="0"/>
              <a:t> (Class Teacher - Mondays)</a:t>
            </a:r>
          </a:p>
          <a:p>
            <a:r>
              <a:rPr lang="en-GB" dirty="0"/>
              <a:t>Mrs Grime (LSA – every morning)</a:t>
            </a:r>
          </a:p>
          <a:p>
            <a:r>
              <a:rPr lang="en-GB" dirty="0"/>
              <a:t>Mr Houghton (LSA – every morning)</a:t>
            </a:r>
          </a:p>
        </p:txBody>
      </p:sp>
    </p:spTree>
    <p:extLst>
      <p:ext uri="{BB962C8B-B14F-4D97-AF65-F5344CB8AC3E}">
        <p14:creationId xmlns:p14="http://schemas.microsoft.com/office/powerpoint/2010/main" val="23016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Correct school uniform (named)</a:t>
            </a:r>
          </a:p>
          <a:p>
            <a:r>
              <a:rPr lang="en-GB" dirty="0"/>
              <a:t>Correct PE kit (named)</a:t>
            </a:r>
          </a:p>
          <a:p>
            <a:r>
              <a:rPr lang="en-GB" dirty="0"/>
              <a:t>Water bottle (water and not juice, named)</a:t>
            </a:r>
          </a:p>
          <a:p>
            <a:r>
              <a:rPr lang="en-GB" dirty="0"/>
              <a:t>Coat</a:t>
            </a:r>
          </a:p>
          <a:p>
            <a:r>
              <a:rPr lang="en-GB" dirty="0"/>
              <a:t>Hat/</a:t>
            </a:r>
            <a:r>
              <a:rPr lang="en-GB" dirty="0" err="1"/>
              <a:t>Suncream</a:t>
            </a:r>
            <a:r>
              <a:rPr lang="en-GB" dirty="0"/>
              <a:t> in warm weather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Attendance</a:t>
            </a:r>
          </a:p>
          <a:p>
            <a:r>
              <a:rPr lang="en-GB" dirty="0"/>
              <a:t>Children need to be in school at 8:40am each day.</a:t>
            </a:r>
          </a:p>
          <a:p>
            <a:r>
              <a:rPr lang="en-GB" dirty="0"/>
              <a:t>The day finishes at 3:15.</a:t>
            </a:r>
          </a:p>
          <a:p>
            <a:r>
              <a:rPr lang="en-GB" dirty="0"/>
              <a:t>It is paramount that children are in school as much as possible. As a school our attendance target is 96%.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46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en-GB" dirty="0"/>
              <a:t>Wild Tribe/Outdoor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Long trousers</a:t>
            </a:r>
          </a:p>
          <a:p>
            <a:r>
              <a:rPr lang="en-GB" dirty="0"/>
              <a:t>Long sleeved top/jumpers</a:t>
            </a:r>
          </a:p>
          <a:p>
            <a:r>
              <a:rPr lang="en-GB" dirty="0"/>
              <a:t>Waterproof coat</a:t>
            </a:r>
          </a:p>
          <a:p>
            <a:r>
              <a:rPr lang="en-GB" dirty="0"/>
              <a:t>Wellies</a:t>
            </a:r>
          </a:p>
          <a:p>
            <a:r>
              <a:rPr lang="en-GB" dirty="0"/>
              <a:t>Can provide waterproof trousers</a:t>
            </a:r>
          </a:p>
          <a:p>
            <a:endParaRPr lang="en-GB" dirty="0"/>
          </a:p>
          <a:p>
            <a:r>
              <a:rPr lang="en-GB" dirty="0"/>
              <a:t>These clothes are likely to get dirty so please don’t send in ‘best’ clothes.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4 –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Reading: Accelerated Reader</a:t>
            </a:r>
          </a:p>
          <a:p>
            <a:r>
              <a:rPr lang="en-GB" dirty="0"/>
              <a:t>Spelling: Year 3 / 4 words</a:t>
            </a:r>
          </a:p>
          <a:p>
            <a:r>
              <a:rPr lang="en-GB" dirty="0"/>
              <a:t>Writing</a:t>
            </a:r>
          </a:p>
          <a:p>
            <a:r>
              <a:rPr lang="en-GB" dirty="0"/>
              <a:t>Maths: main focus will be multiplication please encourage regular practice over the holidays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Maths, English and Theme Homework will be sent out every term. Children will choose either an English or Maths to do each week and one Theme for the term.</a:t>
            </a:r>
          </a:p>
          <a:p>
            <a:r>
              <a:rPr lang="en-GB" dirty="0"/>
              <a:t>Homework is due in Wednesday each week.</a:t>
            </a:r>
          </a:p>
          <a:p>
            <a:r>
              <a:rPr lang="en-GB" dirty="0"/>
              <a:t>Reading (Accelerated Reader books)</a:t>
            </a:r>
          </a:p>
          <a:p>
            <a:r>
              <a:rPr lang="en-GB" dirty="0"/>
              <a:t>Spelling list of Year 3/4 words will be set out with homework books at the start of the year.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8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GB" dirty="0"/>
              <a:t>Home Learning Grid - Example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188"/>
            <a:ext cx="8229600" cy="382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7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7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Reading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64290-26A6-4F36-BEAF-25A3EC8A3D1E}"/>
              </a:ext>
            </a:extLst>
          </p:cNvPr>
          <p:cNvSpPr/>
          <p:nvPr/>
        </p:nvSpPr>
        <p:spPr>
          <a:xfrm>
            <a:off x="457200" y="1370310"/>
            <a:ext cx="84352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Accelerated Reader: A Guide for Parents</a:t>
            </a:r>
          </a:p>
          <a:p>
            <a:endParaRPr lang="en-GB" sz="2800" dirty="0"/>
          </a:p>
          <a:p>
            <a:r>
              <a:rPr lang="en-GB" sz="2800" dirty="0"/>
              <a:t>From Year 2 -6, all children take part in the  </a:t>
            </a:r>
            <a:r>
              <a:rPr lang="en-GB" sz="2800" b="1" dirty="0">
                <a:solidFill>
                  <a:srgbClr val="FFFF00"/>
                </a:solidFill>
              </a:rPr>
              <a:t>Accelerated Reader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dirty="0"/>
              <a:t>programme, which is designed to do the following things: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Find books that are the right level for your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Encourage your child to read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Improve your child’s reading 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sz="1400" dirty="0">
                <a:solidFill>
                  <a:srgbClr val="7030A0"/>
                </a:solidFill>
                <a:hlinkClick r:id="rId3"/>
              </a:rPr>
              <a:t>https://educationendowmentfoundation.org.uk/projects-and-evaluation/projects/accelerated-reader/#closeSignup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69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Reading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34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AD60FC-D5AF-41E9-B903-5B6481FB3073}"/>
              </a:ext>
            </a:extLst>
          </p:cNvPr>
          <p:cNvSpPr/>
          <p:nvPr/>
        </p:nvSpPr>
        <p:spPr>
          <a:xfrm>
            <a:off x="1259632" y="1367112"/>
            <a:ext cx="632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/>
              <a:t>How will I know how my child is doing?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FDFB7-313F-4E02-A577-390124ED7015}"/>
              </a:ext>
            </a:extLst>
          </p:cNvPr>
          <p:cNvSpPr/>
          <p:nvPr/>
        </p:nvSpPr>
        <p:spPr>
          <a:xfrm>
            <a:off x="683568" y="212199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You can access your child’s AR information in Renaissance Place Home Connect from any web-enabled computer.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AD95D-96A7-44D2-8DC4-BDDC21A2B90B}"/>
              </a:ext>
            </a:extLst>
          </p:cNvPr>
          <p:cNvSpPr/>
          <p:nvPr/>
        </p:nvSpPr>
        <p:spPr>
          <a:xfrm>
            <a:off x="4114800" y="3532098"/>
            <a:ext cx="4921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You can only access information about your own child.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You can also access AR </a:t>
            </a:r>
            <a:r>
              <a:rPr lang="en-GB" sz="2400" dirty="0" err="1"/>
              <a:t>BookFinder</a:t>
            </a:r>
            <a:r>
              <a:rPr lang="en-GB" sz="2400" dirty="0"/>
              <a:t> to search for titles of interest.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Once in the programme, you can view your child’s progress towards targets, points and books read.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A216841-4F63-4BCF-80D1-1E728093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2012"/>
            <a:ext cx="32067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8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643</Words>
  <Application>Microsoft Office PowerPoint</Application>
  <PresentationFormat>On-screen Show (4:3)</PresentationFormat>
  <Paragraphs>89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 Theme</vt:lpstr>
      <vt:lpstr>Welcome to Class 4</vt:lpstr>
      <vt:lpstr>Staff</vt:lpstr>
      <vt:lpstr>Expectations</vt:lpstr>
      <vt:lpstr>Wild Tribe/Outdoor Learning</vt:lpstr>
      <vt:lpstr>Year 4 – Expectations</vt:lpstr>
      <vt:lpstr>Homework</vt:lpstr>
      <vt:lpstr>Home Learning Grid - Example</vt:lpstr>
      <vt:lpstr>Home Reading </vt:lpstr>
      <vt:lpstr>Home Reading </vt:lpstr>
      <vt:lpstr>Home Reading </vt:lpstr>
      <vt:lpstr>Year 4 Themes </vt:lpstr>
      <vt:lpstr>Communication</vt:lpstr>
      <vt:lpstr>Photos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6</dc:title>
  <dc:creator>Sharon Neale</dc:creator>
  <cp:lastModifiedBy>Rhona Hunt</cp:lastModifiedBy>
  <cp:revision>36</cp:revision>
  <dcterms:created xsi:type="dcterms:W3CDTF">2018-07-11T13:50:46Z</dcterms:created>
  <dcterms:modified xsi:type="dcterms:W3CDTF">2023-07-11T19:23:07Z</dcterms:modified>
</cp:coreProperties>
</file>